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1" r:id="rId1"/>
    <p:sldMasterId id="2147483672" r:id="rId2"/>
    <p:sldMasterId id="2147483673" r:id="rId3"/>
  </p:sldMasterIdLst>
  <p:notesMasterIdLst>
    <p:notesMasterId r:id="rId53"/>
  </p:notesMasterIdLst>
  <p:sldIdLst>
    <p:sldId id="256" r:id="rId4"/>
    <p:sldId id="257" r:id="rId5"/>
    <p:sldId id="300" r:id="rId6"/>
    <p:sldId id="301" r:id="rId7"/>
    <p:sldId id="302" r:id="rId8"/>
    <p:sldId id="304" r:id="rId9"/>
    <p:sldId id="305"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8" r:id="rId38"/>
    <p:sldId id="285" r:id="rId39"/>
    <p:sldId id="286" r:id="rId40"/>
    <p:sldId id="287" r:id="rId41"/>
    <p:sldId id="289" r:id="rId42"/>
    <p:sldId id="290" r:id="rId43"/>
    <p:sldId id="291" r:id="rId44"/>
    <p:sldId id="292" r:id="rId45"/>
    <p:sldId id="293" r:id="rId46"/>
    <p:sldId id="294" r:id="rId47"/>
    <p:sldId id="306" r:id="rId48"/>
    <p:sldId id="295" r:id="rId49"/>
    <p:sldId id="296" r:id="rId50"/>
    <p:sldId id="297" r:id="rId51"/>
    <p:sldId id="299" r:id="rId52"/>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221" autoAdjust="0"/>
  </p:normalViewPr>
  <p:slideViewPr>
    <p:cSldViewPr snapToGrid="0" snapToObjects="1">
      <p:cViewPr varScale="1">
        <p:scale>
          <a:sx n="90" d="100"/>
          <a:sy n="90" d="100"/>
        </p:scale>
        <p:origin x="-856" y="-9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notesMaster" Target="notesMasters/notesMaster1.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2294649917"/>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23" name="Shape 1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57" name="Shape 1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63" name="Shape 1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 sz="1100" dirty="0" smtClean="0">
                <a:solidFill>
                  <a:schemeClr val="dk1"/>
                </a:solidFill>
              </a:rPr>
              <a:t>Location text like “Seattle, Washington” is grouped into a single feature</a:t>
            </a:r>
            <a:r>
              <a:rPr lang="en-US" sz="1100" dirty="0" smtClean="0">
                <a:solidFill>
                  <a:schemeClr val="dk1"/>
                </a:solidFill>
              </a:rPr>
              <a:t> and then analyzed</a:t>
            </a:r>
            <a:r>
              <a:rPr lang="en-US" sz="1100" baseline="0" dirty="0" smtClean="0">
                <a:solidFill>
                  <a:schemeClr val="dk1"/>
                </a:solidFill>
              </a:rPr>
              <a:t> by GRITS.</a:t>
            </a:r>
            <a:endParaRPr lang="en" sz="1100" dirty="0" smtClean="0">
              <a:solidFill>
                <a:schemeClr val="dk1"/>
              </a:solidFill>
            </a:endParaRPr>
          </a:p>
          <a:p>
            <a:pPr lvl="0" rtl="0">
              <a:spcBef>
                <a:spcPts val="0"/>
              </a:spcBef>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71" name="Shape 1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US" dirty="0" smtClean="0"/>
              <a:t>This enables similar reports</a:t>
            </a:r>
            <a:r>
              <a:rPr lang="en-US" baseline="0" dirty="0" smtClean="0"/>
              <a:t> and </a:t>
            </a:r>
            <a:r>
              <a:rPr lang="en-US" dirty="0" smtClean="0"/>
              <a:t>articles to be linked to each other. </a:t>
            </a:r>
            <a:endParaRPr lang="e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78" name="Shape 1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US" dirty="0" smtClean="0"/>
              <a:t>This</a:t>
            </a:r>
            <a:r>
              <a:rPr lang="en-US" baseline="0" dirty="0" smtClean="0"/>
              <a:t> makes our ontology more robust. </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86" name="Shape 18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02" name="Shape 2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09" name="Shape 2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https://docs.google.com/a/ecohealth.io/spreadsheets/d/1M4dIaV7_YanJdau2sJuRt3LmF71h2q_Wf93qFSzMdoY/edit#gid=0</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16" name="Shape 2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23" name="Shape 2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34" name="Shape 1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28" name="Shape 2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34" name="Shape 2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914400" lvl="1" indent="-317500" rtl="0">
              <a:spcBef>
                <a:spcPts val="0"/>
              </a:spcBef>
              <a:buClr>
                <a:schemeClr val="dk1"/>
              </a:buClr>
              <a:buSzPct val="127272"/>
              <a:buFont typeface="Arial"/>
              <a:buChar char="-"/>
            </a:pPr>
            <a:r>
              <a:rPr lang="en" dirty="0"/>
              <a:t>rule-based system: </a:t>
            </a:r>
          </a:p>
          <a:p>
            <a:pPr marL="914400" lvl="1" indent="-317500" rtl="0">
              <a:spcBef>
                <a:spcPts val="0"/>
              </a:spcBef>
              <a:buClr>
                <a:schemeClr val="dk1"/>
              </a:buClr>
              <a:buSzPct val="100000"/>
              <a:buFont typeface="Arial"/>
              <a:buChar char="-"/>
            </a:pPr>
            <a:r>
              <a:rPr lang="en" sz="1400" dirty="0">
                <a:solidFill>
                  <a:schemeClr val="dk1"/>
                </a:solidFill>
              </a:rPr>
              <a:t>manual disease-parent mapping</a:t>
            </a:r>
          </a:p>
          <a:p>
            <a:pPr marL="914400" lvl="1" indent="-317500" rtl="0">
              <a:spcBef>
                <a:spcPts val="0"/>
              </a:spcBef>
              <a:buClr>
                <a:schemeClr val="dk1"/>
              </a:buClr>
              <a:buSzPct val="100000"/>
              <a:buFont typeface="Arial"/>
              <a:buChar char="-"/>
            </a:pPr>
            <a:r>
              <a:rPr lang="en" sz="1400" dirty="0">
                <a:solidFill>
                  <a:schemeClr val="dk1"/>
                </a:solidFill>
              </a:rPr>
              <a:t>if child meets cutoff, add parent</a:t>
            </a:r>
          </a:p>
          <a:p>
            <a:pPr marL="914400" lvl="1" indent="-317500" rtl="0">
              <a:spcBef>
                <a:spcPts val="0"/>
              </a:spcBef>
              <a:buClr>
                <a:schemeClr val="dk1"/>
              </a:buClr>
              <a:buSzPct val="100000"/>
              <a:buFont typeface="Arial"/>
              <a:buChar char="-"/>
            </a:pPr>
            <a:r>
              <a:rPr lang="en" sz="1400" dirty="0">
                <a:solidFill>
                  <a:schemeClr val="dk1"/>
                </a:solidFill>
              </a:rPr>
              <a:t>parents are at least as probable as children</a:t>
            </a:r>
          </a:p>
          <a:p>
            <a:pPr marL="914400" lvl="1" indent="-317500" rtl="0">
              <a:spcBef>
                <a:spcPts val="0"/>
              </a:spcBef>
              <a:buClr>
                <a:schemeClr val="dk1"/>
              </a:buClr>
              <a:buSzPct val="100000"/>
              <a:buFont typeface="Arial"/>
              <a:buChar char="-"/>
            </a:pPr>
            <a:r>
              <a:rPr lang="en" sz="1400" dirty="0">
                <a:solidFill>
                  <a:schemeClr val="dk1"/>
                </a:solidFill>
              </a:rPr>
              <a:t>tokenization: weren’t including words &lt; 2 chars eg Hep A</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US" dirty="0" smtClean="0"/>
              <a:t>This </a:t>
            </a:r>
            <a:r>
              <a:rPr lang="en" dirty="0" smtClean="0"/>
              <a:t>required </a:t>
            </a:r>
            <a:r>
              <a:rPr lang="en" dirty="0"/>
              <a:t>changing articles sets for evaluating performance </a:t>
            </a:r>
            <a:r>
              <a:rPr lang="en-US" dirty="0" smtClean="0"/>
              <a:t>on</a:t>
            </a:r>
            <a:r>
              <a:rPr lang="en" dirty="0" smtClean="0"/>
              <a:t> </a:t>
            </a:r>
            <a:r>
              <a:rPr lang="en" dirty="0"/>
              <a:t>planning time-based training and test sets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47" name="Shape 2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Shape 2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55" name="Shape 25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63" name="Shape 2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68" name="Shape 26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75" name="Shape 2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Shape 281"/>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82" name="Shape 2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Shape 288"/>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89" name="Shape 2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We are a small non-profit with currently 32 employees, </a:t>
            </a:r>
            <a:r>
              <a:rPr lang="en-US" dirty="0" smtClean="0"/>
              <a:t>Located</a:t>
            </a:r>
            <a:r>
              <a:rPr lang="en-US" baseline="0" dirty="0" smtClean="0"/>
              <a:t> in New York</a:t>
            </a:r>
          </a:p>
          <a:p>
            <a:r>
              <a:rPr lang="en-US" baseline="0" dirty="0" smtClean="0"/>
              <a:t>We are an interdisciplinary group of scientists – software developers, data science, disease ecology, ecology, micro biology, veterinary and humane medicine, and public health</a:t>
            </a:r>
          </a:p>
          <a:p>
            <a:r>
              <a:rPr lang="en-US" baseline="0" dirty="0" smtClean="0"/>
              <a:t>We have global partners - </a:t>
            </a:r>
            <a:r>
              <a:rPr lang="en-US" baseline="0" dirty="0" err="1" smtClean="0"/>
              <a:t>biosurveillence</a:t>
            </a:r>
            <a:endParaRPr lang="en-US" baseline="0" dirty="0" smtClean="0"/>
          </a:p>
          <a:p>
            <a:r>
              <a:rPr lang="en-US" baseline="0" dirty="0" smtClean="0"/>
              <a:t>We work closely with Academia</a:t>
            </a:r>
          </a:p>
          <a:p>
            <a:r>
              <a:rPr lang="en-US" baseline="0" dirty="0" smtClean="0"/>
              <a:t>Faculty affiliations with Columbia University </a:t>
            </a:r>
            <a:endParaRPr lang="en-US" dirty="0"/>
          </a:p>
        </p:txBody>
      </p:sp>
    </p:spTree>
    <p:extLst>
      <p:ext uri="{BB962C8B-B14F-4D97-AF65-F5344CB8AC3E}">
        <p14:creationId xmlns:p14="http://schemas.microsoft.com/office/powerpoint/2010/main" val="38021149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98" name="Shape 2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US" dirty="0" smtClean="0"/>
              <a:t>The </a:t>
            </a:r>
            <a:r>
              <a:rPr lang="en" dirty="0" smtClean="0"/>
              <a:t>relevance </a:t>
            </a:r>
            <a:r>
              <a:rPr lang="en" dirty="0"/>
              <a:t>indicates how well it matches keywords - but it’s </a:t>
            </a:r>
            <a:r>
              <a:rPr lang="en" dirty="0" smtClean="0"/>
              <a:t>customizable</a:t>
            </a:r>
            <a:r>
              <a:rPr lang="en-US" dirty="0" smtClean="0"/>
              <a:t>.</a:t>
            </a:r>
            <a:endParaRPr lang="en"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04" name="Shape 3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Shape 310"/>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11" name="Shape 31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16" name="Shape 3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42" name="Shape 3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spcBef>
                <a:spcPts val="0"/>
              </a:spcBef>
              <a:buClr>
                <a:schemeClr val="dk1"/>
              </a:buClr>
              <a:buSzPct val="100000"/>
              <a:buFont typeface="Arial"/>
              <a:buChar char="-"/>
            </a:pPr>
            <a:r>
              <a:rPr lang="en-US" sz="1400" dirty="0" smtClean="0">
                <a:solidFill>
                  <a:schemeClr val="dk1"/>
                </a:solidFill>
              </a:rPr>
              <a:t>This </a:t>
            </a:r>
            <a:r>
              <a:rPr lang="en" sz="1400" dirty="0" smtClean="0">
                <a:solidFill>
                  <a:schemeClr val="dk1"/>
                </a:solidFill>
              </a:rPr>
              <a:t>facilitat</a:t>
            </a:r>
            <a:r>
              <a:rPr lang="en-US" sz="1400" dirty="0" err="1" smtClean="0">
                <a:solidFill>
                  <a:schemeClr val="dk1"/>
                </a:solidFill>
              </a:rPr>
              <a:t>es</a:t>
            </a:r>
            <a:r>
              <a:rPr lang="en" sz="1400" dirty="0" smtClean="0">
                <a:solidFill>
                  <a:schemeClr val="dk1"/>
                </a:solidFill>
              </a:rPr>
              <a:t> </a:t>
            </a:r>
            <a:r>
              <a:rPr lang="en" sz="1400" dirty="0">
                <a:solidFill>
                  <a:schemeClr val="dk1"/>
                </a:solidFill>
              </a:rPr>
              <a:t>discussion between experts and BSVE analysts</a:t>
            </a:r>
          </a:p>
          <a:p>
            <a:pPr marL="457200" lvl="0" indent="-317500" rtl="0">
              <a:spcBef>
                <a:spcPts val="0"/>
              </a:spcBef>
              <a:buClr>
                <a:schemeClr val="dk1"/>
              </a:buClr>
              <a:buSzPct val="100000"/>
              <a:buFont typeface="Arial"/>
              <a:buChar char="-"/>
            </a:pPr>
            <a:r>
              <a:rPr lang="en" sz="1400" dirty="0">
                <a:solidFill>
                  <a:schemeClr val="dk1"/>
                </a:solidFill>
              </a:rPr>
              <a:t>Currently working with our experts to plan how this feature can be most effective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Shape 320"/>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21" name="Shape 32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Shape 328"/>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29" name="Shape 32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also preserve spacing and formatting of original article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Shape 334"/>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35" name="Shape 3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47" name="Shape 3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Shape 352"/>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53" name="Shape 3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317500" rtl="0">
              <a:spcBef>
                <a:spcPts val="0"/>
              </a:spcBef>
              <a:buClr>
                <a:schemeClr val="dk1"/>
              </a:buClr>
              <a:buSzPct val="100000"/>
              <a:buFont typeface="Arial"/>
              <a:buChar char="-"/>
            </a:pPr>
            <a:r>
              <a:rPr lang="en" sz="1400">
                <a:solidFill>
                  <a:schemeClr val="dk1"/>
                </a:solidFill>
              </a:rPr>
              <a:t>enhanced plugin framework</a:t>
            </a:r>
          </a:p>
          <a:p>
            <a:pPr marL="457200" lvl="0" indent="-317500" rtl="0">
              <a:spcBef>
                <a:spcPts val="0"/>
              </a:spcBef>
              <a:buClr>
                <a:schemeClr val="dk1"/>
              </a:buClr>
              <a:buSzPct val="100000"/>
              <a:buFont typeface="Arial"/>
              <a:buChar char="-"/>
            </a:pPr>
            <a:r>
              <a:rPr lang="en" sz="1400">
                <a:solidFill>
                  <a:schemeClr val="dk1"/>
                </a:solidFill>
              </a:rPr>
              <a:t>support for data provenance and automated metadata extraction</a:t>
            </a:r>
          </a:p>
          <a:p>
            <a:pPr marL="457200" lvl="0" indent="-317500" rtl="0">
              <a:spcBef>
                <a:spcPts val="0"/>
              </a:spcBef>
              <a:buClr>
                <a:schemeClr val="dk1"/>
              </a:buClr>
              <a:buSzPct val="100000"/>
              <a:buFont typeface="Arial"/>
              <a:buChar char="-"/>
            </a:pPr>
            <a:r>
              <a:rPr lang="en" sz="1400">
                <a:solidFill>
                  <a:schemeClr val="dk1"/>
                </a:solidFill>
              </a:rPr>
              <a:t>various security enhancements including closed registration and API decorators for REST endpoint security</a:t>
            </a:r>
          </a:p>
          <a:p>
            <a:pPr marL="457200" lvl="0" indent="-317500" rtl="0">
              <a:spcBef>
                <a:spcPts val="0"/>
              </a:spcBef>
              <a:buClr>
                <a:schemeClr val="dk1"/>
              </a:buClr>
              <a:buSzPct val="100000"/>
              <a:buFont typeface="Arial"/>
              <a:buChar char="-"/>
            </a:pPr>
            <a:r>
              <a:rPr lang="en" sz="1400">
                <a:solidFill>
                  <a:schemeClr val="dk1"/>
                </a:solidFill>
              </a:rPr>
              <a:t>web client page for system administrators</a:t>
            </a:r>
          </a:p>
          <a:p>
            <a:pPr marL="457200" lvl="0" indent="-317500" rtl="0">
              <a:spcBef>
                <a:spcPts val="0"/>
              </a:spcBef>
              <a:buClr>
                <a:schemeClr val="dk1"/>
              </a:buClr>
              <a:buSzPct val="100000"/>
              <a:buFont typeface="Arial"/>
              <a:buChar char="-"/>
            </a:pPr>
            <a:r>
              <a:rPr lang="en" sz="1400">
                <a:solidFill>
                  <a:schemeClr val="dk1"/>
                </a:solidFill>
              </a:rPr>
              <a:t>folder-level metadata to support outbreak portfolios</a:t>
            </a:r>
          </a:p>
          <a:p>
            <a:pPr marL="457200" lvl="0" indent="-317500" rtl="0">
              <a:spcBef>
                <a:spcPts val="0"/>
              </a:spcBef>
              <a:buClr>
                <a:schemeClr val="dk1"/>
              </a:buClr>
              <a:buSzPct val="100000"/>
              <a:buFont typeface="Arial"/>
              <a:buChar char="-"/>
            </a:pPr>
            <a:r>
              <a:rPr lang="en" sz="1400">
                <a:solidFill>
                  <a:schemeClr val="dk1"/>
                </a:solidFill>
              </a:rPr>
              <a:t>improved geospatial search using MongoDB’s geospatial query extensions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Disease</a:t>
            </a:r>
            <a:r>
              <a:rPr lang="en-US" baseline="0" dirty="0" smtClean="0"/>
              <a:t> surveillance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One Health Ap</a:t>
            </a:r>
            <a:r>
              <a:rPr lang="en-US" baseline="0" dirty="0" smtClean="0"/>
              <a:t>proach</a:t>
            </a:r>
            <a:endParaRPr lang="en-US" baseline="0" dirty="0" smtClean="0"/>
          </a:p>
          <a:p>
            <a:r>
              <a:rPr lang="en-US" baseline="0" dirty="0" smtClean="0"/>
              <a:t>Data science hot spots mapping</a:t>
            </a:r>
          </a:p>
          <a:p>
            <a:r>
              <a:rPr lang="en-US" baseline="0" dirty="0" smtClean="0"/>
              <a:t>PREDICT</a:t>
            </a:r>
          </a:p>
          <a:p>
            <a:r>
              <a:rPr lang="en-US" baseline="0" dirty="0" smtClean="0"/>
              <a:t>Economics </a:t>
            </a:r>
          </a:p>
          <a:p>
            <a:r>
              <a:rPr lang="en-US" baseline="0" dirty="0" err="1" smtClean="0"/>
              <a:t>Biosurveillence</a:t>
            </a:r>
            <a:endParaRPr lang="en-US" baseline="0" dirty="0" smtClean="0"/>
          </a:p>
          <a:p>
            <a:r>
              <a:rPr lang="en-US" baseline="0" dirty="0" smtClean="0"/>
              <a:t>Virology</a:t>
            </a:r>
          </a:p>
          <a:p>
            <a:r>
              <a:rPr lang="en-US" baseline="0" dirty="0" err="1" smtClean="0"/>
              <a:t>micropibiolgy</a:t>
            </a:r>
            <a:endParaRPr lang="en-US" baseline="0" dirty="0" smtClean="0"/>
          </a:p>
          <a:p>
            <a:endParaRPr lang="en-US" dirty="0"/>
          </a:p>
        </p:txBody>
      </p:sp>
    </p:spTree>
    <p:extLst>
      <p:ext uri="{BB962C8B-B14F-4D97-AF65-F5344CB8AC3E}">
        <p14:creationId xmlns:p14="http://schemas.microsoft.com/office/powerpoint/2010/main" val="28795414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Shape 358"/>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59" name="Shape 3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dirty="0"/>
              <a:t>monitoring with flower - celery monitoring tool</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Shape 365"/>
          <p:cNvSpPr>
            <a:spLocks noGrp="1" noRot="1" noChangeAspect="1"/>
          </p:cNvSpPr>
          <p:nvPr>
            <p:ph type="sldImg" idx="2"/>
          </p:nvPr>
        </p:nvSpPr>
        <p:spPr>
          <a:xfrm>
            <a:off x="381175"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66" name="Shape 36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easier to maintain, can control which components are updated</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Shape 3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73" name="Shape 37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Shape 3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78" name="Shape 37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0" name="Shape 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Shape 3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85" name="Shape 38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Shape 3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2" name="Shape 3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Shape 3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9" name="Shape 3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Shape 4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17" name="Shape 4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Shape 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8" name="Shape 3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100000"/>
              <a:buFont typeface="Arial"/>
              <a:buNone/>
            </a:pPr>
            <a:r>
              <a:rPr lang="en" dirty="0">
                <a:solidFill>
                  <a:schemeClr val="dk1"/>
                </a:solidFill>
              </a:rPr>
              <a:t>GRITS combines complex machine learning algorithms with expert networks to apply the sciences of disease ecology and epidemiology to diagnosing big data for near-real-time disease </a:t>
            </a:r>
            <a:r>
              <a:rPr lang="en" dirty="0" smtClean="0">
                <a:solidFill>
                  <a:schemeClr val="dk1"/>
                </a:solidFill>
              </a:rPr>
              <a:t>situation</a:t>
            </a:r>
            <a:r>
              <a:rPr lang="en-US" dirty="0" smtClean="0">
                <a:solidFill>
                  <a:schemeClr val="dk1"/>
                </a:solidFill>
              </a:rPr>
              <a:t>al</a:t>
            </a:r>
            <a:r>
              <a:rPr lang="en" dirty="0" smtClean="0">
                <a:solidFill>
                  <a:schemeClr val="dk1"/>
                </a:solidFill>
              </a:rPr>
              <a:t> </a:t>
            </a:r>
            <a:r>
              <a:rPr lang="en" dirty="0">
                <a:solidFill>
                  <a:schemeClr val="dk1"/>
                </a:solidFill>
              </a:rPr>
              <a:t>awareness.</a:t>
            </a:r>
          </a:p>
          <a:p>
            <a:pPr lvl="0" rtl="0">
              <a:spcBef>
                <a:spcPts val="600"/>
              </a:spcBef>
              <a:buClr>
                <a:schemeClr val="dk1"/>
              </a:buClr>
              <a:buFont typeface="Arial"/>
              <a:buNone/>
            </a:pPr>
            <a:endParaRPr dirty="0">
              <a:solidFill>
                <a:schemeClr val="dk1"/>
              </a:solidFill>
            </a:endParaRPr>
          </a:p>
          <a:p>
            <a:pPr lvl="0" rtl="0">
              <a:spcBef>
                <a:spcPts val="0"/>
              </a:spcBef>
              <a:buClr>
                <a:schemeClr val="dk1"/>
              </a:buClr>
              <a:buSzPct val="100000"/>
              <a:buFont typeface="Arial"/>
              <a:buNone/>
            </a:pPr>
            <a:r>
              <a:rPr lang="en" dirty="0">
                <a:solidFill>
                  <a:schemeClr val="dk1"/>
                </a:solidFill>
              </a:rPr>
              <a:t>Overall, we deploy science at the core of our systems to assemble near-real-time information in a manner that supports decision makers with diagnostic tools built by, and for, the digital disease ecology community. The diagnostic results generated by GRITS have immediate applications for risk mapping, outbreak prediction, and early warning of microbial threats.</a:t>
            </a:r>
          </a:p>
          <a:p>
            <a:pPr lvl="0" rtl="0">
              <a:spcBef>
                <a:spcPts val="0"/>
              </a:spcBef>
              <a:buClr>
                <a:schemeClr val="dk1"/>
              </a:buClr>
              <a:buSzPct val="100000"/>
              <a:buFont typeface="Arial"/>
              <a:buNone/>
            </a:pPr>
            <a:r>
              <a:rPr lang="en" b="1" dirty="0">
                <a:solidFill>
                  <a:schemeClr val="dk1"/>
                </a:solidFill>
              </a:rPr>
              <a:t>Diagnose</a:t>
            </a:r>
            <a:r>
              <a:rPr lang="en" dirty="0">
                <a:solidFill>
                  <a:schemeClr val="dk1"/>
                </a:solidFill>
              </a:rPr>
              <a:t> - Identify the disease(s) described in a resource. Return a ranked list of diseases with quantitative metrics of certainty (differential diagnoses).</a:t>
            </a:r>
          </a:p>
          <a:p>
            <a:pPr lvl="0" rtl="0">
              <a:spcBef>
                <a:spcPts val="0"/>
              </a:spcBef>
              <a:buClr>
                <a:schemeClr val="dk1"/>
              </a:buClr>
              <a:buSzPct val="100000"/>
              <a:buFont typeface="Arial"/>
              <a:buNone/>
            </a:pPr>
            <a:r>
              <a:rPr lang="en" b="1" dirty="0">
                <a:solidFill>
                  <a:schemeClr val="dk1"/>
                </a:solidFill>
              </a:rPr>
              <a:t>Mine</a:t>
            </a:r>
            <a:r>
              <a:rPr lang="en" dirty="0">
                <a:solidFill>
                  <a:schemeClr val="dk1"/>
                </a:solidFill>
              </a:rPr>
              <a:t> - Extract the key components of document via automated analysis, collective annotation, and expert curation. Return a set of relevant information.</a:t>
            </a:r>
          </a:p>
          <a:p>
            <a:pPr lvl="0" rtl="0">
              <a:spcBef>
                <a:spcPts val="0"/>
              </a:spcBef>
              <a:buClr>
                <a:schemeClr val="dk1"/>
              </a:buClr>
              <a:buSzPct val="100000"/>
              <a:buFont typeface="Arial"/>
              <a:buNone/>
            </a:pPr>
            <a:r>
              <a:rPr lang="en" b="1" dirty="0">
                <a:solidFill>
                  <a:schemeClr val="dk1"/>
                </a:solidFill>
              </a:rPr>
              <a:t>Recommend</a:t>
            </a:r>
            <a:r>
              <a:rPr lang="en" dirty="0">
                <a:solidFill>
                  <a:schemeClr val="dk1"/>
                </a:solidFill>
              </a:rPr>
              <a:t> - Expand the materials available to the analyst. Return a collection of recommended resources that provide historic and contemporary context.</a:t>
            </a:r>
          </a:p>
          <a:p>
            <a:pPr lvl="0" rtl="0">
              <a:spcBef>
                <a:spcPts val="0"/>
              </a:spcBef>
              <a:buClr>
                <a:schemeClr val="dk1"/>
              </a:buClr>
              <a:buSzPct val="100000"/>
              <a:buFont typeface="Arial"/>
              <a:buNone/>
            </a:pPr>
            <a:r>
              <a:rPr lang="en" b="1" dirty="0">
                <a:solidFill>
                  <a:schemeClr val="dk1"/>
                </a:solidFill>
              </a:rPr>
              <a:t>Filter</a:t>
            </a:r>
            <a:r>
              <a:rPr lang="en" dirty="0">
                <a:solidFill>
                  <a:schemeClr val="dk1"/>
                </a:solidFill>
              </a:rPr>
              <a:t> - Reduce the complexity of the data feed by selecting those documents that meet diagnostic criteria of interest to the analyst. Return a filtered subset of data.</a:t>
            </a:r>
          </a:p>
          <a:p>
            <a:pPr lvl="0">
              <a:spcBef>
                <a:spcPts val="0"/>
              </a:spcBef>
              <a:buClr>
                <a:schemeClr val="dk1"/>
              </a:buClr>
              <a:buSzPct val="100000"/>
              <a:buFont typeface="Arial"/>
              <a:buNone/>
            </a:pPr>
            <a:r>
              <a:rPr lang="en" b="1" dirty="0">
                <a:solidFill>
                  <a:schemeClr val="dk1"/>
                </a:solidFill>
              </a:rPr>
              <a:t>Connect</a:t>
            </a:r>
            <a:r>
              <a:rPr lang="en" dirty="0">
                <a:solidFill>
                  <a:schemeClr val="dk1"/>
                </a:solidFill>
              </a:rPr>
              <a:t> - Relate the material to underlying ontologies to provide a decision framework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3" name="Shape 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40" name="Shape 14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Clr>
                <a:schemeClr val="dk1"/>
              </a:buClr>
              <a:buSzPct val="100000"/>
              <a:buFont typeface="Arial"/>
              <a:buAutoNum type="arabicPeriod"/>
            </a:pPr>
            <a:r>
              <a:rPr lang="en" dirty="0">
                <a:solidFill>
                  <a:schemeClr val="dk1"/>
                </a:solidFill>
              </a:rPr>
              <a:t>Enhance the performance of the GRITS Media Diagnostic tool (GRITS.md)</a:t>
            </a:r>
          </a:p>
          <a:p>
            <a:pPr marL="457200" lvl="0" indent="-298450" rtl="0">
              <a:spcBef>
                <a:spcPts val="0"/>
              </a:spcBef>
              <a:buClr>
                <a:schemeClr val="dk1"/>
              </a:buClr>
              <a:buSzPct val="100000"/>
              <a:buFont typeface="Arial"/>
              <a:buAutoNum type="arabicPeriod"/>
            </a:pPr>
            <a:r>
              <a:rPr lang="en" dirty="0">
                <a:solidFill>
                  <a:schemeClr val="dk1"/>
                </a:solidFill>
              </a:rPr>
              <a:t>Integrate a network of experts (GRITS.net)</a:t>
            </a:r>
          </a:p>
          <a:p>
            <a:pPr marL="457200" lvl="0" indent="-298450" rtl="0">
              <a:spcBef>
                <a:spcPts val="0"/>
              </a:spcBef>
              <a:buClr>
                <a:schemeClr val="dk1"/>
              </a:buClr>
              <a:buSzPct val="100000"/>
              <a:buFont typeface="Arial"/>
              <a:buAutoNum type="arabicPeriod"/>
            </a:pPr>
            <a:r>
              <a:rPr lang="en" dirty="0">
                <a:solidFill>
                  <a:schemeClr val="dk1"/>
                </a:solidFill>
              </a:rPr>
              <a:t>Build capabilities for the GRITS platform to handle high-volume, real-time data feeds (GRITS.db)</a:t>
            </a:r>
          </a:p>
          <a:p>
            <a:pPr marL="457200" lvl="0" indent="-298450" rtl="0">
              <a:spcBef>
                <a:spcPts val="0"/>
              </a:spcBef>
              <a:buClr>
                <a:schemeClr val="dk1"/>
              </a:buClr>
              <a:buSzPct val="100000"/>
              <a:buFont typeface="Arial"/>
              <a:buAutoNum type="arabicPeriod"/>
            </a:pPr>
            <a:r>
              <a:rPr lang="en" dirty="0">
                <a:solidFill>
                  <a:schemeClr val="dk1"/>
                </a:solidFill>
              </a:rPr>
              <a:t>Connect GRITS to the EcoHealth </a:t>
            </a:r>
            <a:r>
              <a:rPr lang="en-US" dirty="0" smtClean="0">
                <a:solidFill>
                  <a:schemeClr val="dk1"/>
                </a:solidFill>
              </a:rPr>
              <a:t>Emerging infectious Disease </a:t>
            </a:r>
            <a:r>
              <a:rPr lang="en-US" dirty="0" err="1" smtClean="0">
                <a:solidFill>
                  <a:schemeClr val="dk1"/>
                </a:solidFill>
              </a:rPr>
              <a:t>Repossitory</a:t>
            </a:r>
            <a:r>
              <a:rPr lang="en-US" dirty="0" smtClean="0">
                <a:solidFill>
                  <a:schemeClr val="dk1"/>
                </a:solidFill>
              </a:rPr>
              <a:t> (EIDR)</a:t>
            </a:r>
            <a:endParaRPr lang="en"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45" name="Shape 1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50" name="Shape 15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rtl="0">
              <a:spcBef>
                <a:spcPts val="0"/>
              </a:spcBef>
              <a:buSzPct val="100000"/>
              <a:defRPr sz="4800"/>
            </a:lvl1pPr>
            <a:lvl2pPr algn="ctr" rtl="0">
              <a:spcBef>
                <a:spcPts val="0"/>
              </a:spcBef>
              <a:buSzPct val="100000"/>
              <a:defRPr sz="4800"/>
            </a:lvl2pPr>
            <a:lvl3pPr algn="ctr" rtl="0">
              <a:spcBef>
                <a:spcPts val="0"/>
              </a:spcBef>
              <a:buSzPct val="100000"/>
              <a:defRPr sz="4800"/>
            </a:lvl3pPr>
            <a:lvl4pPr algn="ctr" rtl="0">
              <a:spcBef>
                <a:spcPts val="0"/>
              </a:spcBef>
              <a:buSzPct val="100000"/>
              <a:defRPr sz="4800"/>
            </a:lvl4pPr>
            <a:lvl5pPr algn="ctr" rtl="0">
              <a:spcBef>
                <a:spcPts val="0"/>
              </a:spcBef>
              <a:buSzPct val="100000"/>
              <a:defRPr sz="4800"/>
            </a:lvl5pPr>
            <a:lvl6pPr algn="ctr" rtl="0">
              <a:spcBef>
                <a:spcPts val="0"/>
              </a:spcBef>
              <a:buSzPct val="100000"/>
              <a:defRPr sz="4800"/>
            </a:lvl6pPr>
            <a:lvl7pPr algn="ctr" rtl="0">
              <a:spcBef>
                <a:spcPts val="0"/>
              </a:spcBef>
              <a:buSzPct val="100000"/>
              <a:defRPr sz="4800"/>
            </a:lvl7pPr>
            <a:lvl8pPr algn="ctr" rtl="0">
              <a:spcBef>
                <a:spcPts val="0"/>
              </a:spcBef>
              <a:buSzPct val="100000"/>
              <a:defRPr sz="4800"/>
            </a:lvl8pPr>
            <a:lvl9pPr algn="ctr" rtl="0">
              <a:spcBef>
                <a:spcPts val="0"/>
              </a:spcBef>
              <a:buSzPct val="100000"/>
              <a:defRPr sz="4800"/>
            </a:lvl9pPr>
          </a:lstStyle>
          <a:p>
            <a:endParaRPr/>
          </a:p>
        </p:txBody>
      </p:sp>
      <p:sp>
        <p:nvSpPr>
          <p:cNvPr id="9" name="Shape 9"/>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rtl="0">
              <a:spcBef>
                <a:spcPts val="0"/>
              </a:spcBef>
              <a:buClr>
                <a:schemeClr val="dk2"/>
              </a:buClr>
              <a:buNone/>
              <a:defRPr>
                <a:solidFill>
                  <a:schemeClr val="dk2"/>
                </a:solidFill>
              </a:defRPr>
            </a:lvl1pPr>
            <a:lvl2pPr algn="ctr" rtl="0">
              <a:spcBef>
                <a:spcPts val="0"/>
              </a:spcBef>
              <a:buClr>
                <a:schemeClr val="dk2"/>
              </a:buClr>
              <a:buSzPct val="100000"/>
              <a:buNone/>
              <a:defRPr sz="3000">
                <a:solidFill>
                  <a:schemeClr val="dk2"/>
                </a:solidFill>
              </a:defRPr>
            </a:lvl2pPr>
            <a:lvl3pPr algn="ctr" rtl="0">
              <a:spcBef>
                <a:spcPts val="0"/>
              </a:spcBef>
              <a:buClr>
                <a:schemeClr val="dk2"/>
              </a:buClr>
              <a:buSzPct val="100000"/>
              <a:buNone/>
              <a:defRPr sz="3000">
                <a:solidFill>
                  <a:schemeClr val="dk2"/>
                </a:solidFill>
              </a:defRPr>
            </a:lvl3pPr>
            <a:lvl4pPr algn="ctr" rtl="0">
              <a:spcBef>
                <a:spcPts val="0"/>
              </a:spcBef>
              <a:buClr>
                <a:schemeClr val="dk2"/>
              </a:buClr>
              <a:buSzPct val="100000"/>
              <a:buNone/>
              <a:defRPr sz="3000">
                <a:solidFill>
                  <a:schemeClr val="dk2"/>
                </a:solidFill>
              </a:defRPr>
            </a:lvl4pPr>
            <a:lvl5pPr algn="ctr" rtl="0">
              <a:spcBef>
                <a:spcPts val="0"/>
              </a:spcBef>
              <a:buClr>
                <a:schemeClr val="dk2"/>
              </a:buClr>
              <a:buSzPct val="100000"/>
              <a:buNone/>
              <a:defRPr sz="3000">
                <a:solidFill>
                  <a:schemeClr val="dk2"/>
                </a:solidFill>
              </a:defRPr>
            </a:lvl5pPr>
            <a:lvl6pPr algn="ctr" rtl="0">
              <a:spcBef>
                <a:spcPts val="0"/>
              </a:spcBef>
              <a:buClr>
                <a:schemeClr val="dk2"/>
              </a:buClr>
              <a:buSzPct val="100000"/>
              <a:buNone/>
              <a:defRPr sz="3000">
                <a:solidFill>
                  <a:schemeClr val="dk2"/>
                </a:solidFill>
              </a:defRPr>
            </a:lvl6pPr>
            <a:lvl7pPr algn="ctr" rtl="0">
              <a:spcBef>
                <a:spcPts val="0"/>
              </a:spcBef>
              <a:buClr>
                <a:schemeClr val="dk2"/>
              </a:buClr>
              <a:buSzPct val="100000"/>
              <a:buNone/>
              <a:defRPr sz="3000">
                <a:solidFill>
                  <a:schemeClr val="dk2"/>
                </a:solidFill>
              </a:defRPr>
            </a:lvl7pPr>
            <a:lvl8pPr algn="ctr" rtl="0">
              <a:spcBef>
                <a:spcPts val="0"/>
              </a:spcBef>
              <a:buClr>
                <a:schemeClr val="dk2"/>
              </a:buClr>
              <a:buSzPct val="100000"/>
              <a:buNone/>
              <a:defRPr sz="3000">
                <a:solidFill>
                  <a:schemeClr val="dk2"/>
                </a:solidFill>
              </a:defRPr>
            </a:lvl8pPr>
            <a:lvl9pPr algn="ctr" rtl="0">
              <a:spcBef>
                <a:spcPts val="0"/>
              </a:spcBef>
              <a:buClr>
                <a:schemeClr val="dk2"/>
              </a:buClr>
              <a:buSzPct val="100000"/>
              <a:buNone/>
              <a:defRPr sz="3000">
                <a:solidFill>
                  <a:schemeClr val="dk2"/>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Caption">
    <p:spTree>
      <p:nvGrpSpPr>
        <p:cNvPr id="1" name="Shape 37"/>
        <p:cNvGrpSpPr/>
        <p:nvPr/>
      </p:nvGrpSpPr>
      <p:grpSpPr>
        <a:xfrm>
          <a:off x="0" y="0"/>
          <a:ext cx="0" cy="0"/>
          <a:chOff x="0" y="0"/>
          <a:chExt cx="0" cy="0"/>
        </a:xfrm>
      </p:grpSpPr>
      <p:sp>
        <p:nvSpPr>
          <p:cNvPr id="38" name="Shape 38"/>
          <p:cNvSpPr txBox="1">
            <a:spLocks noGrp="1"/>
          </p:cNvSpPr>
          <p:nvPr>
            <p:ph type="body" idx="1"/>
          </p:nvPr>
        </p:nvSpPr>
        <p:spPr>
          <a:xfrm>
            <a:off x="457200" y="4406309"/>
            <a:ext cx="8229600" cy="519599"/>
          </a:xfrm>
          <a:prstGeom prst="rect">
            <a:avLst/>
          </a:prstGeom>
          <a:noFill/>
          <a:ln>
            <a:noFill/>
          </a:ln>
        </p:spPr>
        <p:txBody>
          <a:bodyPr lIns="91425" tIns="91425" rIns="91425" bIns="91425" anchor="t" anchorCtr="0"/>
          <a:lstStyle>
            <a:lvl1pPr algn="ctr" rtl="0">
              <a:lnSpc>
                <a:spcPct val="100000"/>
              </a:lnSpc>
              <a:spcBef>
                <a:spcPts val="360"/>
              </a:spcBef>
              <a:spcAft>
                <a:spcPts val="0"/>
              </a:spcAft>
              <a:buClr>
                <a:schemeClr val="dk1"/>
              </a:buClr>
              <a:buSzPct val="100000"/>
              <a:buFont typeface="Arial"/>
              <a:buChar char="●"/>
              <a:defRPr sz="1800">
                <a:solidFill>
                  <a:schemeClr val="dk1"/>
                </a:solidFill>
              </a:defRPr>
            </a:lvl1pPr>
            <a:lvl2pPr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algn="ctr" rtl="0">
              <a:lnSpc>
                <a:spcPct val="100000"/>
              </a:lnSpc>
              <a:spcBef>
                <a:spcPts val="360"/>
              </a:spcBef>
              <a:spcAft>
                <a:spcPts val="0"/>
              </a:spcAft>
              <a:buClr>
                <a:schemeClr val="dk1"/>
              </a:buClr>
              <a:buSzPct val="100000"/>
              <a:buFont typeface="Wingdings"/>
              <a:buChar char="§"/>
              <a:defRPr sz="1800">
                <a:solidFill>
                  <a:schemeClr val="dk1"/>
                </a:solidFill>
              </a:defRPr>
            </a:lvl3pPr>
            <a:lvl4pPr algn="ctr" rtl="0">
              <a:lnSpc>
                <a:spcPct val="100000"/>
              </a:lnSpc>
              <a:spcBef>
                <a:spcPts val="360"/>
              </a:spcBef>
              <a:spcAft>
                <a:spcPts val="0"/>
              </a:spcAft>
              <a:buClr>
                <a:schemeClr val="dk1"/>
              </a:buClr>
              <a:buSzPct val="100000"/>
              <a:buFont typeface="Arial"/>
              <a:buChar char="●"/>
              <a:defRPr sz="1800">
                <a:solidFill>
                  <a:schemeClr val="dk1"/>
                </a:solidFill>
              </a:defRPr>
            </a:lvl4pPr>
            <a:lvl5pPr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algn="ctr" rtl="0">
              <a:lnSpc>
                <a:spcPct val="100000"/>
              </a:lnSpc>
              <a:spcBef>
                <a:spcPts val="360"/>
              </a:spcBef>
              <a:spcAft>
                <a:spcPts val="0"/>
              </a:spcAft>
              <a:buClr>
                <a:schemeClr val="dk1"/>
              </a:buClr>
              <a:buSzPct val="100000"/>
              <a:buFont typeface="Wingdings"/>
              <a:buChar char="§"/>
              <a:defRPr sz="1800">
                <a:solidFill>
                  <a:schemeClr val="dk1"/>
                </a:solidFill>
              </a:defRPr>
            </a:lvl6pPr>
            <a:lvl7pPr algn="ctr" rtl="0">
              <a:lnSpc>
                <a:spcPct val="100000"/>
              </a:lnSpc>
              <a:spcBef>
                <a:spcPts val="360"/>
              </a:spcBef>
              <a:spcAft>
                <a:spcPts val="0"/>
              </a:spcAft>
              <a:buClr>
                <a:schemeClr val="dk1"/>
              </a:buClr>
              <a:buSzPct val="100000"/>
              <a:buFont typeface="Arial"/>
              <a:buChar char="●"/>
              <a:defRPr sz="1800">
                <a:solidFill>
                  <a:schemeClr val="dk1"/>
                </a:solidFill>
              </a:defRPr>
            </a:lvl7pPr>
            <a:lvl8pPr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9"/>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46"/>
        <p:cNvGrpSpPr/>
        <p:nvPr/>
      </p:nvGrpSpPr>
      <p:grpSpPr>
        <a:xfrm>
          <a:off x="0" y="0"/>
          <a:ext cx="0" cy="0"/>
          <a:chOff x="0" y="0"/>
          <a:chExt cx="0" cy="0"/>
        </a:xfrm>
      </p:grpSpPr>
      <p:sp>
        <p:nvSpPr>
          <p:cNvPr id="47" name="Shape 47"/>
          <p:cNvSpPr txBox="1">
            <a:spLocks noGrp="1"/>
          </p:cNvSpPr>
          <p:nvPr>
            <p:ph type="ctrTitle"/>
          </p:nvPr>
        </p:nvSpPr>
        <p:spPr>
          <a:xfrm>
            <a:off x="685800" y="1597818"/>
            <a:ext cx="7772400" cy="1102500"/>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48" name="Shape 48"/>
          <p:cNvSpPr txBox="1">
            <a:spLocks noGrp="1"/>
          </p:cNvSpPr>
          <p:nvPr>
            <p:ph type="subTitle" idx="1"/>
          </p:nvPr>
        </p:nvSpPr>
        <p:spPr>
          <a:xfrm>
            <a:off x="1371600" y="2914650"/>
            <a:ext cx="6400799" cy="1314599"/>
          </a:xfrm>
          <a:prstGeom prst="rect">
            <a:avLst/>
          </a:prstGeom>
          <a:noFill/>
          <a:ln>
            <a:noFill/>
          </a:ln>
        </p:spPr>
        <p:txBody>
          <a:bodyPr lIns="91425" tIns="91425" rIns="91425" bIns="91425" anchor="t" anchorCtr="0"/>
          <a:lstStyle>
            <a:lvl1pPr marL="0" marR="0" indent="0" algn="ctr" rtl="0">
              <a:spcBef>
                <a:spcPts val="640"/>
              </a:spcBef>
              <a:buClr>
                <a:srgbClr val="888888"/>
              </a:buClr>
              <a:buFont typeface="Calibri"/>
              <a:buNone/>
              <a:defRPr sz="3200" b="0" i="0" u="none" strike="noStrike" cap="none" baseline="0">
                <a:solidFill>
                  <a:srgbClr val="888888"/>
                </a:solidFill>
                <a:latin typeface="Calibri"/>
                <a:ea typeface="Calibri"/>
                <a:cs typeface="Calibri"/>
                <a:sym typeface="Calibri"/>
              </a:defRPr>
            </a:lvl1pPr>
            <a:lvl2pPr marL="457200" marR="0" indent="0" algn="ctr" rtl="0">
              <a:spcBef>
                <a:spcPts val="560"/>
              </a:spcBef>
              <a:buClr>
                <a:srgbClr val="888888"/>
              </a:buClr>
              <a:buFont typeface="Calibri"/>
              <a:buNone/>
              <a:defRPr sz="2800" b="0" i="0" u="none" strike="noStrike" cap="none" baseline="0">
                <a:solidFill>
                  <a:srgbClr val="888888"/>
                </a:solidFill>
                <a:latin typeface="Calibri"/>
                <a:ea typeface="Calibri"/>
                <a:cs typeface="Calibri"/>
                <a:sym typeface="Calibri"/>
              </a:defRPr>
            </a:lvl2pPr>
            <a:lvl3pPr marL="914400" marR="0" indent="0" algn="ctr" rtl="0">
              <a:spcBef>
                <a:spcPts val="480"/>
              </a:spcBef>
              <a:buClr>
                <a:srgbClr val="888888"/>
              </a:buClr>
              <a:buFont typeface="Calibri"/>
              <a:buNone/>
              <a:defRPr sz="2400" b="0" i="0" u="none" strike="noStrike" cap="none" baseline="0">
                <a:solidFill>
                  <a:srgbClr val="888888"/>
                </a:solidFill>
                <a:latin typeface="Calibri"/>
                <a:ea typeface="Calibri"/>
                <a:cs typeface="Calibri"/>
                <a:sym typeface="Calibri"/>
              </a:defRPr>
            </a:lvl3pPr>
            <a:lvl4pPr marL="13716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4pPr>
            <a:lvl5pPr marL="18288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5pPr>
            <a:lvl6pPr marL="22860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6pPr>
            <a:lvl7pPr marL="27432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7pPr>
            <a:lvl8pPr marL="32004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8pPr>
            <a:lvl9pPr marL="36576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9pPr>
          </a:lstStyle>
          <a:p>
            <a:endParaRPr/>
          </a:p>
        </p:txBody>
      </p:sp>
      <p:sp>
        <p:nvSpPr>
          <p:cNvPr id="49" name="Shape 49"/>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0" name="Shape 50"/>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1" name="Shape 51"/>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05978"/>
            <a:ext cx="8229600" cy="8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4" name="Shape 54"/>
          <p:cNvSpPr txBox="1">
            <a:spLocks noGrp="1"/>
          </p:cNvSpPr>
          <p:nvPr>
            <p:ph type="body" idx="1"/>
          </p:nvPr>
        </p:nvSpPr>
        <p:spPr>
          <a:xfrm>
            <a:off x="457200" y="1200150"/>
            <a:ext cx="8229600" cy="3394500"/>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Calibri"/>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Calibri"/>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Calibri"/>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Calibri"/>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Calibri"/>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Calibri"/>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Calibri"/>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Calibri"/>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Calibri"/>
              <a:buChar char="•"/>
              <a:defRPr sz="2000">
                <a:solidFill>
                  <a:schemeClr val="dk1"/>
                </a:solidFill>
                <a:latin typeface="Calibri"/>
                <a:ea typeface="Calibri"/>
                <a:cs typeface="Calibri"/>
                <a:sym typeface="Calibri"/>
              </a:defRPr>
            </a:lvl9pPr>
          </a:lstStyle>
          <a:p>
            <a:endParaRPr/>
          </a:p>
        </p:txBody>
      </p:sp>
      <p:sp>
        <p:nvSpPr>
          <p:cNvPr id="55" name="Shape 55"/>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722312" y="3305175"/>
            <a:ext cx="7772400" cy="1021499"/>
          </a:xfrm>
          <a:prstGeom prst="rect">
            <a:avLst/>
          </a:prstGeom>
          <a:noFill/>
          <a:ln>
            <a:noFill/>
          </a:ln>
        </p:spPr>
        <p:txBody>
          <a:bodyPr lIns="91425" tIns="91425" rIns="91425" bIns="91425" anchor="t" anchorCtr="0"/>
          <a:lstStyle>
            <a:lvl1pPr algn="l" rtl="0">
              <a:spcBef>
                <a:spcPts val="0"/>
              </a:spcBef>
              <a:defRPr sz="4000" b="1" cap="small"/>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0" name="Shape 60"/>
          <p:cNvSpPr txBox="1">
            <a:spLocks noGrp="1"/>
          </p:cNvSpPr>
          <p:nvPr>
            <p:ph type="body" idx="1"/>
          </p:nvPr>
        </p:nvSpPr>
        <p:spPr>
          <a:xfrm>
            <a:off x="722312" y="2180034"/>
            <a:ext cx="7772400" cy="1125000"/>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sz="2000">
                <a:solidFill>
                  <a:srgbClr val="888888"/>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61" name="Shape 61"/>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2" name="Shape 62"/>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3" name="Shape 63"/>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457200" y="205978"/>
            <a:ext cx="8229600" cy="8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6" name="Shape 66"/>
          <p:cNvSpPr txBox="1">
            <a:spLocks noGrp="1"/>
          </p:cNvSpPr>
          <p:nvPr>
            <p:ph type="body" idx="1"/>
          </p:nvPr>
        </p:nvSpPr>
        <p:spPr>
          <a:xfrm>
            <a:off x="457200" y="1200150"/>
            <a:ext cx="4038599" cy="3394500"/>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67" name="Shape 67"/>
          <p:cNvSpPr txBox="1">
            <a:spLocks noGrp="1"/>
          </p:cNvSpPr>
          <p:nvPr>
            <p:ph type="body" idx="2"/>
          </p:nvPr>
        </p:nvSpPr>
        <p:spPr>
          <a:xfrm>
            <a:off x="4648200" y="1200150"/>
            <a:ext cx="4038599" cy="3394500"/>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68" name="Shape 68"/>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9" name="Shape 69"/>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0" name="Shape 70"/>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457200" y="205978"/>
            <a:ext cx="8229600" cy="8574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3" name="Shape 73"/>
          <p:cNvSpPr txBox="1">
            <a:spLocks noGrp="1"/>
          </p:cNvSpPr>
          <p:nvPr>
            <p:ph type="body" idx="1"/>
          </p:nvPr>
        </p:nvSpPr>
        <p:spPr>
          <a:xfrm>
            <a:off x="457200" y="1151334"/>
            <a:ext cx="4040099" cy="479699"/>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74" name="Shape 74"/>
          <p:cNvSpPr txBox="1">
            <a:spLocks noGrp="1"/>
          </p:cNvSpPr>
          <p:nvPr>
            <p:ph type="body" idx="2"/>
          </p:nvPr>
        </p:nvSpPr>
        <p:spPr>
          <a:xfrm>
            <a:off x="457200" y="1631156"/>
            <a:ext cx="4040099" cy="2963400"/>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75" name="Shape 75"/>
          <p:cNvSpPr txBox="1">
            <a:spLocks noGrp="1"/>
          </p:cNvSpPr>
          <p:nvPr>
            <p:ph type="body" idx="3"/>
          </p:nvPr>
        </p:nvSpPr>
        <p:spPr>
          <a:xfrm>
            <a:off x="4645025" y="1151334"/>
            <a:ext cx="4041900" cy="479699"/>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76" name="Shape 76"/>
          <p:cNvSpPr txBox="1">
            <a:spLocks noGrp="1"/>
          </p:cNvSpPr>
          <p:nvPr>
            <p:ph type="body" idx="4"/>
          </p:nvPr>
        </p:nvSpPr>
        <p:spPr>
          <a:xfrm>
            <a:off x="4645025" y="1631156"/>
            <a:ext cx="4041900" cy="2963400"/>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77" name="Shape 77"/>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457200" y="205978"/>
            <a:ext cx="8229600" cy="8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2" name="Shape 82"/>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3" name="Shape 83"/>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4" name="Shape 84"/>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85"/>
        <p:cNvGrpSpPr/>
        <p:nvPr/>
      </p:nvGrpSpPr>
      <p:grpSpPr>
        <a:xfrm>
          <a:off x="0" y="0"/>
          <a:ext cx="0" cy="0"/>
          <a:chOff x="0" y="0"/>
          <a:chExt cx="0" cy="0"/>
        </a:xfrm>
      </p:grpSpPr>
      <p:sp>
        <p:nvSpPr>
          <p:cNvPr id="86" name="Shape 86"/>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7" name="Shape 87"/>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8" name="Shape 88"/>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05978"/>
            <a:ext cx="822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2" name="Shape 12"/>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457200" y="204787"/>
            <a:ext cx="3008399" cy="871499"/>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91" name="Shape 91"/>
          <p:cNvSpPr txBox="1">
            <a:spLocks noGrp="1"/>
          </p:cNvSpPr>
          <p:nvPr>
            <p:ph type="body" idx="1"/>
          </p:nvPr>
        </p:nvSpPr>
        <p:spPr>
          <a:xfrm>
            <a:off x="3575050" y="204787"/>
            <a:ext cx="5111699" cy="4389899"/>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92" name="Shape 92"/>
          <p:cNvSpPr txBox="1">
            <a:spLocks noGrp="1"/>
          </p:cNvSpPr>
          <p:nvPr>
            <p:ph type="body" idx="2"/>
          </p:nvPr>
        </p:nvSpPr>
        <p:spPr>
          <a:xfrm>
            <a:off x="457200" y="1076325"/>
            <a:ext cx="3008399" cy="3518399"/>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93" name="Shape 93"/>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94" name="Shape 94"/>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95" name="Shape 95"/>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1792288" y="3600450"/>
            <a:ext cx="5486399" cy="425099"/>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98" name="Shape 98"/>
          <p:cNvSpPr>
            <a:spLocks noGrp="1"/>
          </p:cNvSpPr>
          <p:nvPr>
            <p:ph type="pic" idx="2"/>
          </p:nvPr>
        </p:nvSpPr>
        <p:spPr>
          <a:xfrm>
            <a:off x="1792288" y="459581"/>
            <a:ext cx="5486399" cy="3086099"/>
          </a:xfrm>
          <a:prstGeom prst="rect">
            <a:avLst/>
          </a:prstGeom>
          <a:noFill/>
          <a:ln>
            <a:noFill/>
          </a:ln>
        </p:spPr>
        <p:txBody>
          <a:bodyPr lIns="91425" tIns="91425" rIns="91425" bIns="91425" anchor="ctr" anchorCtr="0"/>
          <a:lstStyle>
            <a:lvl1pPr marL="0" marR="0" indent="0" algn="l" rtl="0">
              <a:spcBef>
                <a:spcPts val="0"/>
              </a:spcBef>
              <a:buClr>
                <a:srgbClr val="888888"/>
              </a:buClr>
              <a:buFont typeface="Calibri"/>
              <a:buNone/>
              <a:defRPr sz="3200" b="0" i="0" u="none" strike="noStrike" cap="none" baseline="0">
                <a:solidFill>
                  <a:srgbClr val="888888"/>
                </a:solidFill>
                <a:latin typeface="Calibri"/>
                <a:ea typeface="Calibri"/>
                <a:cs typeface="Calibri"/>
                <a:sym typeface="Calibri"/>
              </a:defRPr>
            </a:lvl1pPr>
            <a:lvl2pPr marL="457200" marR="0" indent="0" algn="l" rtl="0">
              <a:spcBef>
                <a:spcPts val="0"/>
              </a:spcBef>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spcBef>
                <a:spcPts val="0"/>
              </a:spcBef>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3716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4pPr>
            <a:lvl5pPr marL="18288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5pPr>
            <a:lvl6pPr marL="22860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6pPr>
            <a:lvl7pPr marL="27432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7pPr>
            <a:lvl8pPr marL="32004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8pPr>
            <a:lvl9pPr marL="36576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9pPr>
          </a:lstStyle>
          <a:p>
            <a:endParaRPr/>
          </a:p>
        </p:txBody>
      </p:sp>
      <p:sp>
        <p:nvSpPr>
          <p:cNvPr id="99" name="Shape 99"/>
          <p:cNvSpPr txBox="1">
            <a:spLocks noGrp="1"/>
          </p:cNvSpPr>
          <p:nvPr>
            <p:ph type="body" idx="1"/>
          </p:nvPr>
        </p:nvSpPr>
        <p:spPr>
          <a:xfrm>
            <a:off x="1792288" y="4025503"/>
            <a:ext cx="5486399" cy="603599"/>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100" name="Shape 100"/>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01" name="Shape 101"/>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02" name="Shape 102"/>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03"/>
        <p:cNvGrpSpPr/>
        <p:nvPr/>
      </p:nvGrpSpPr>
      <p:grpSpPr>
        <a:xfrm>
          <a:off x="0" y="0"/>
          <a:ext cx="0" cy="0"/>
          <a:chOff x="0" y="0"/>
          <a:chExt cx="0" cy="0"/>
        </a:xfrm>
      </p:grpSpPr>
      <p:sp>
        <p:nvSpPr>
          <p:cNvPr id="104" name="Shape 104"/>
          <p:cNvSpPr txBox="1">
            <a:spLocks noGrp="1"/>
          </p:cNvSpPr>
          <p:nvPr>
            <p:ph type="title"/>
          </p:nvPr>
        </p:nvSpPr>
        <p:spPr>
          <a:xfrm>
            <a:off x="457200" y="205978"/>
            <a:ext cx="8229600" cy="8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05" name="Shape 105"/>
          <p:cNvSpPr txBox="1">
            <a:spLocks noGrp="1"/>
          </p:cNvSpPr>
          <p:nvPr>
            <p:ph type="body" idx="1"/>
          </p:nvPr>
        </p:nvSpPr>
        <p:spPr>
          <a:xfrm rot="5400000">
            <a:off x="2874749" y="-1217400"/>
            <a:ext cx="3394500" cy="8229600"/>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Calibri"/>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Calibri"/>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Calibri"/>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Calibri"/>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Calibri"/>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Calibri"/>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Calibri"/>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Calibri"/>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Calibri"/>
              <a:buChar char="•"/>
              <a:defRPr sz="2000">
                <a:solidFill>
                  <a:schemeClr val="dk1"/>
                </a:solidFill>
                <a:latin typeface="Calibri"/>
                <a:ea typeface="Calibri"/>
                <a:cs typeface="Calibri"/>
                <a:sym typeface="Calibri"/>
              </a:defRPr>
            </a:lvl9pPr>
          </a:lstStyle>
          <a:p>
            <a:endParaRPr/>
          </a:p>
        </p:txBody>
      </p:sp>
      <p:sp>
        <p:nvSpPr>
          <p:cNvPr id="106" name="Shape 106"/>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07" name="Shape 107"/>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08" name="Shape 108"/>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09"/>
        <p:cNvGrpSpPr/>
        <p:nvPr/>
      </p:nvGrpSpPr>
      <p:grpSpPr>
        <a:xfrm>
          <a:off x="0" y="0"/>
          <a:ext cx="0" cy="0"/>
          <a:chOff x="0" y="0"/>
          <a:chExt cx="0" cy="0"/>
        </a:xfrm>
      </p:grpSpPr>
      <p:sp>
        <p:nvSpPr>
          <p:cNvPr id="110" name="Shape 110"/>
          <p:cNvSpPr txBox="1">
            <a:spLocks noGrp="1"/>
          </p:cNvSpPr>
          <p:nvPr>
            <p:ph type="title"/>
          </p:nvPr>
        </p:nvSpPr>
        <p:spPr>
          <a:xfrm rot="5400000">
            <a:off x="5463749" y="1371628"/>
            <a:ext cx="4388700" cy="20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11" name="Shape 111"/>
          <p:cNvSpPr txBox="1">
            <a:spLocks noGrp="1"/>
          </p:cNvSpPr>
          <p:nvPr>
            <p:ph type="body" idx="1"/>
          </p:nvPr>
        </p:nvSpPr>
        <p:spPr>
          <a:xfrm rot="5400000">
            <a:off x="1272750" y="-609571"/>
            <a:ext cx="4388700" cy="6019799"/>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Calibri"/>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Calibri"/>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Calibri"/>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Calibri"/>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Calibri"/>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Calibri"/>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Calibri"/>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Calibri"/>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Calibri"/>
              <a:buChar char="•"/>
              <a:defRPr sz="2000">
                <a:solidFill>
                  <a:schemeClr val="dk1"/>
                </a:solidFill>
                <a:latin typeface="Calibri"/>
                <a:ea typeface="Calibri"/>
                <a:cs typeface="Calibri"/>
                <a:sym typeface="Calibri"/>
              </a:defRPr>
            </a:lvl9pPr>
          </a:lstStyle>
          <a:p>
            <a:endParaRPr/>
          </a:p>
        </p:txBody>
      </p:sp>
      <p:sp>
        <p:nvSpPr>
          <p:cNvPr id="112" name="Shape 112"/>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13" name="Shape 113"/>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14" name="Shape 114"/>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05978"/>
            <a:ext cx="822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5" name="Shape 15"/>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6" name="Shape 16"/>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05978"/>
            <a:ext cx="822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rtl="0">
              <a:spcBef>
                <a:spcPts val="360"/>
              </a:spcBef>
              <a:buSzPct val="100000"/>
              <a:buNone/>
              <a:defRPr sz="1800"/>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25"/>
        <p:cNvGrpSpPr/>
        <p:nvPr/>
      </p:nvGrpSpPr>
      <p:grpSpPr>
        <a:xfrm>
          <a:off x="0" y="0"/>
          <a:ext cx="0" cy="0"/>
          <a:chOff x="0" y="0"/>
          <a:chExt cx="0" cy="0"/>
        </a:xfrm>
      </p:grpSpPr>
      <p:sp>
        <p:nvSpPr>
          <p:cNvPr id="26" name="Shape 26"/>
          <p:cNvSpPr txBox="1">
            <a:spLocks noGrp="1"/>
          </p:cNvSpPr>
          <p:nvPr>
            <p:ph type="ctrTitle"/>
          </p:nvPr>
        </p:nvSpPr>
        <p:spPr>
          <a:xfrm>
            <a:off x="685800" y="1583342"/>
            <a:ext cx="7772400" cy="1159799"/>
          </a:xfrm>
          <a:prstGeom prst="rect">
            <a:avLst/>
          </a:prstGeom>
          <a:noFill/>
          <a:ln>
            <a:noFill/>
          </a:ln>
        </p:spPr>
        <p:txBody>
          <a:bodyPr lIns="91425" tIns="91425" rIns="91425" bIns="91425" anchor="b" anchorCtr="0"/>
          <a:lstStyle>
            <a:lvl1pPr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endParaRPr/>
          </a:p>
        </p:txBody>
      </p:sp>
      <p:sp>
        <p:nvSpPr>
          <p:cNvPr id="27" name="Shape 27"/>
          <p:cNvSpPr txBox="1">
            <a:spLocks noGrp="1"/>
          </p:cNvSpPr>
          <p:nvPr>
            <p:ph type="subTitle" idx="1"/>
          </p:nvPr>
        </p:nvSpPr>
        <p:spPr>
          <a:xfrm>
            <a:off x="685800" y="2840053"/>
            <a:ext cx="7772400" cy="784799"/>
          </a:xfrm>
          <a:prstGeom prst="rect">
            <a:avLst/>
          </a:prstGeom>
          <a:noFill/>
          <a:ln>
            <a:noFill/>
          </a:ln>
        </p:spPr>
        <p:txBody>
          <a:bodyPr lIns="91425" tIns="91425" rIns="91425" bIns="91425" anchor="t" anchorCtr="0"/>
          <a:lstStyle>
            <a:lvl1pPr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30" name="Shape 30"/>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33" name="Shape 33"/>
          <p:cNvSpPr txBox="1">
            <a:spLocks noGrp="1"/>
          </p:cNvSpPr>
          <p:nvPr>
            <p:ph type="body" idx="1"/>
          </p:nvPr>
        </p:nvSpPr>
        <p:spPr>
          <a:xfrm>
            <a:off x="457200" y="1200150"/>
            <a:ext cx="3994500" cy="3725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34" name="Shape 34"/>
          <p:cNvSpPr txBox="1">
            <a:spLocks noGrp="1"/>
          </p:cNvSpPr>
          <p:nvPr>
            <p:ph type="body" idx="2"/>
          </p:nvPr>
        </p:nvSpPr>
        <p:spPr>
          <a:xfrm>
            <a:off x="4692273" y="1200150"/>
            <a:ext cx="3994500" cy="3725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theme" Target="../theme/theme2.xml"/><Relationship Id="rId1" Type="http://schemas.openxmlformats.org/officeDocument/2006/relationships/slideLayout" Target="../slideLayouts/slideLayout7.xml"/><Relationship Id="rId2"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3.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rtl="0">
              <a:spcBef>
                <a:spcPts val="0"/>
              </a:spcBef>
              <a:buClr>
                <a:schemeClr val="dk1"/>
              </a:buClr>
              <a:buSzPct val="100000"/>
              <a:buNone/>
              <a:defRPr sz="3600" b="1">
                <a:solidFill>
                  <a:schemeClr val="dk1"/>
                </a:solidFill>
              </a:defRPr>
            </a:lvl1pPr>
            <a:lvl2pPr rtl="0">
              <a:spcBef>
                <a:spcPts val="0"/>
              </a:spcBef>
              <a:buClr>
                <a:schemeClr val="dk1"/>
              </a:buClr>
              <a:buSzPct val="100000"/>
              <a:buNone/>
              <a:defRPr sz="3600" b="1">
                <a:solidFill>
                  <a:schemeClr val="dk1"/>
                </a:solidFill>
              </a:defRPr>
            </a:lvl2pPr>
            <a:lvl3pPr rtl="0">
              <a:spcBef>
                <a:spcPts val="0"/>
              </a:spcBef>
              <a:buClr>
                <a:schemeClr val="dk1"/>
              </a:buClr>
              <a:buSzPct val="100000"/>
              <a:buNone/>
              <a:defRPr sz="3600" b="1">
                <a:solidFill>
                  <a:schemeClr val="dk1"/>
                </a:solidFill>
              </a:defRPr>
            </a:lvl3pPr>
            <a:lvl4pPr rtl="0">
              <a:spcBef>
                <a:spcPts val="0"/>
              </a:spcBef>
              <a:buClr>
                <a:schemeClr val="dk1"/>
              </a:buClr>
              <a:buSzPct val="100000"/>
              <a:buNone/>
              <a:defRPr sz="3600" b="1">
                <a:solidFill>
                  <a:schemeClr val="dk1"/>
                </a:solidFill>
              </a:defRPr>
            </a:lvl4pPr>
            <a:lvl5pPr rtl="0">
              <a:spcBef>
                <a:spcPts val="0"/>
              </a:spcBef>
              <a:buClr>
                <a:schemeClr val="dk1"/>
              </a:buClr>
              <a:buSzPct val="100000"/>
              <a:buNone/>
              <a:defRPr sz="3600" b="1">
                <a:solidFill>
                  <a:schemeClr val="dk1"/>
                </a:solidFill>
              </a:defRPr>
            </a:lvl5pPr>
            <a:lvl6pPr rtl="0">
              <a:spcBef>
                <a:spcPts val="0"/>
              </a:spcBef>
              <a:buClr>
                <a:schemeClr val="dk1"/>
              </a:buClr>
              <a:buSzPct val="100000"/>
              <a:buNone/>
              <a:defRPr sz="3600" b="1">
                <a:solidFill>
                  <a:schemeClr val="dk1"/>
                </a:solidFill>
              </a:defRPr>
            </a:lvl6pPr>
            <a:lvl7pPr rtl="0">
              <a:spcBef>
                <a:spcPts val="0"/>
              </a:spcBef>
              <a:buClr>
                <a:schemeClr val="dk1"/>
              </a:buClr>
              <a:buSzPct val="100000"/>
              <a:buNone/>
              <a:defRPr sz="3600" b="1">
                <a:solidFill>
                  <a:schemeClr val="dk1"/>
                </a:solidFill>
              </a:defRPr>
            </a:lvl7pPr>
            <a:lvl8pPr rtl="0">
              <a:spcBef>
                <a:spcPts val="0"/>
              </a:spcBef>
              <a:buClr>
                <a:schemeClr val="dk1"/>
              </a:buClr>
              <a:buSzPct val="100000"/>
              <a:buNone/>
              <a:defRPr sz="3600" b="1">
                <a:solidFill>
                  <a:schemeClr val="dk1"/>
                </a:solidFill>
              </a:defRPr>
            </a:lvl8pPr>
            <a:lvl9pPr rtl="0">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rtl="0">
              <a:spcBef>
                <a:spcPts val="600"/>
              </a:spcBef>
              <a:buClr>
                <a:schemeClr val="dk1"/>
              </a:buClr>
              <a:buSzPct val="100000"/>
              <a:defRPr sz="3000">
                <a:solidFill>
                  <a:schemeClr val="dk1"/>
                </a:solidFill>
              </a:defRPr>
            </a:lvl1pPr>
            <a:lvl2pPr rtl="0">
              <a:spcBef>
                <a:spcPts val="480"/>
              </a:spcBef>
              <a:buClr>
                <a:schemeClr val="dk1"/>
              </a:buClr>
              <a:buSzPct val="100000"/>
              <a:defRPr sz="2400">
                <a:solidFill>
                  <a:schemeClr val="dk1"/>
                </a:solidFill>
              </a:defRPr>
            </a:lvl2pPr>
            <a:lvl3pPr rtl="0">
              <a:spcBef>
                <a:spcPts val="480"/>
              </a:spcBef>
              <a:buClr>
                <a:schemeClr val="dk1"/>
              </a:buClr>
              <a:buSzPct val="100000"/>
              <a:defRPr sz="2400">
                <a:solidFill>
                  <a:schemeClr val="dk1"/>
                </a:solidFill>
              </a:defRPr>
            </a:lvl3pPr>
            <a:lvl4pPr rtl="0">
              <a:spcBef>
                <a:spcPts val="360"/>
              </a:spcBef>
              <a:buClr>
                <a:schemeClr val="dk1"/>
              </a:buClr>
              <a:buSzPct val="100000"/>
              <a:defRPr sz="1800">
                <a:solidFill>
                  <a:schemeClr val="dk1"/>
                </a:solidFill>
              </a:defRPr>
            </a:lvl4pPr>
            <a:lvl5pPr rtl="0">
              <a:spcBef>
                <a:spcPts val="360"/>
              </a:spcBef>
              <a:buClr>
                <a:schemeClr val="dk1"/>
              </a:buClr>
              <a:buSzPct val="100000"/>
              <a:defRPr sz="1800">
                <a:solidFill>
                  <a:schemeClr val="dk1"/>
                </a:solidFill>
              </a:defRPr>
            </a:lvl5pPr>
            <a:lvl6pPr rtl="0">
              <a:spcBef>
                <a:spcPts val="360"/>
              </a:spcBef>
              <a:buClr>
                <a:schemeClr val="dk1"/>
              </a:buClr>
              <a:buSzPct val="100000"/>
              <a:defRPr sz="1800">
                <a:solidFill>
                  <a:schemeClr val="dk1"/>
                </a:solidFill>
              </a:defRPr>
            </a:lvl6pPr>
            <a:lvl7pPr rtl="0">
              <a:spcBef>
                <a:spcPts val="360"/>
              </a:spcBef>
              <a:buClr>
                <a:schemeClr val="dk1"/>
              </a:buClr>
              <a:buSzPct val="100000"/>
              <a:defRPr sz="1800">
                <a:solidFill>
                  <a:schemeClr val="dk1"/>
                </a:solidFill>
              </a:defRPr>
            </a:lvl7pPr>
            <a:lvl8pPr rtl="0">
              <a:spcBef>
                <a:spcPts val="360"/>
              </a:spcBef>
              <a:buClr>
                <a:schemeClr val="dk1"/>
              </a:buClr>
              <a:buSzPct val="100000"/>
              <a:defRPr sz="1800">
                <a:solidFill>
                  <a:schemeClr val="dk1"/>
                </a:solidFill>
              </a:defRPr>
            </a:lvl8pPr>
            <a:lvl9pPr rtl="0">
              <a:spcBef>
                <a:spcPts val="360"/>
              </a:spcBef>
              <a:buClr>
                <a:schemeClr val="dk1"/>
              </a:buClr>
              <a:buSzPct val="100000"/>
              <a:defRPr sz="1800">
                <a:solidFill>
                  <a:schemeClr val="dk1"/>
                </a:solidFil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24" name="Shape 24"/>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lgn="l" rtl="0">
              <a:spcBef>
                <a:spcPts val="600"/>
              </a:spcBef>
              <a:buClr>
                <a:schemeClr val="dk1"/>
              </a:buClr>
              <a:buSzPct val="100000"/>
              <a:buFont typeface="Arial"/>
              <a:buChar char="●"/>
              <a:defRPr sz="3000" b="0" i="0" u="none" strike="noStrike" cap="none" baseline="0">
                <a:solidFill>
                  <a:schemeClr val="dk1"/>
                </a:solidFill>
                <a:latin typeface="Arial"/>
                <a:ea typeface="Arial"/>
                <a:cs typeface="Arial"/>
                <a:sym typeface="Arial"/>
              </a:defRPr>
            </a:lvl1pPr>
            <a:lvl2pPr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algn="l" rtl="0">
              <a:spcBef>
                <a:spcPts val="360"/>
              </a:spcBef>
              <a:buClr>
                <a:schemeClr val="dk1"/>
              </a:buClr>
              <a:buSzPct val="100000"/>
              <a:buFont typeface="Arial"/>
              <a:buChar char="●"/>
              <a:defRPr sz="1800" b="0" i="0" u="none" strike="noStrike" cap="none" baseline="0">
                <a:solidFill>
                  <a:schemeClr val="dk1"/>
                </a:solidFill>
                <a:latin typeface="Arial"/>
                <a:ea typeface="Arial"/>
                <a:cs typeface="Arial"/>
                <a:sym typeface="Arial"/>
              </a:defRPr>
            </a:lvl4pPr>
            <a:lvl5pPr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algn="l" rtl="0">
              <a:spcBef>
                <a:spcPts val="360"/>
              </a:spcBef>
              <a:buClr>
                <a:schemeClr val="dk1"/>
              </a:buClr>
              <a:buSzPct val="100000"/>
              <a:buFont typeface="Arial"/>
              <a:buChar char="●"/>
              <a:defRPr sz="1800" b="0" i="0" u="none" strike="noStrike" cap="none" baseline="0">
                <a:solidFill>
                  <a:schemeClr val="dk1"/>
                </a:solidFill>
                <a:latin typeface="Arial"/>
                <a:ea typeface="Arial"/>
                <a:cs typeface="Arial"/>
                <a:sym typeface="Arial"/>
              </a:defRPr>
            </a:lvl7pPr>
            <a:lvl8pPr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205978"/>
            <a:ext cx="8229600" cy="857400"/>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42" name="Shape 42"/>
          <p:cNvSpPr txBox="1">
            <a:spLocks noGrp="1"/>
          </p:cNvSpPr>
          <p:nvPr>
            <p:ph type="body" idx="1"/>
          </p:nvPr>
        </p:nvSpPr>
        <p:spPr>
          <a:xfrm>
            <a:off x="457200" y="1200150"/>
            <a:ext cx="8229600" cy="3394500"/>
          </a:xfrm>
          <a:prstGeom prst="rect">
            <a:avLst/>
          </a:prstGeom>
          <a:noFill/>
          <a:ln>
            <a:noFill/>
          </a:ln>
        </p:spPr>
        <p:txBody>
          <a:bodyPr lIns="91425" tIns="91425" rIns="91425" bIns="91425" anchor="t" anchorCtr="0"/>
          <a:lstStyle>
            <a:lvl1pPr marL="342900" marR="0" indent="-139700" algn="l" rtl="0">
              <a:spcBef>
                <a:spcPts val="640"/>
              </a:spcBef>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spcBef>
                <a:spcPts val="560"/>
              </a:spcBef>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1143000" marR="0" indent="-76200" algn="l" rtl="0">
              <a:spcBef>
                <a:spcPts val="480"/>
              </a:spcBef>
              <a:buClr>
                <a:schemeClr val="dk1"/>
              </a:buClr>
              <a:buFont typeface="Calibri"/>
              <a:buChar char="•"/>
              <a:defRPr sz="2400" b="0" i="0" u="none" strike="noStrike" cap="none" baseline="0">
                <a:solidFill>
                  <a:schemeClr val="dk1"/>
                </a:solidFill>
                <a:latin typeface="Calibri"/>
                <a:ea typeface="Calibri"/>
                <a:cs typeface="Calibri"/>
                <a:sym typeface="Calibri"/>
              </a:defRPr>
            </a:lvl3pPr>
            <a:lvl4pPr marL="1600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endParaRPr/>
          </a:p>
        </p:txBody>
      </p:sp>
      <p:sp>
        <p:nvSpPr>
          <p:cNvPr id="43" name="Shape 43"/>
          <p:cNvSpPr txBox="1">
            <a:spLocks noGrp="1"/>
          </p:cNvSpPr>
          <p:nvPr>
            <p:ph type="dt" idx="10"/>
          </p:nvPr>
        </p:nvSpPr>
        <p:spPr>
          <a:xfrm>
            <a:off x="457200" y="4767262"/>
            <a:ext cx="2133599" cy="273900"/>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4" name="Shape 44"/>
          <p:cNvSpPr txBox="1">
            <a:spLocks noGrp="1"/>
          </p:cNvSpPr>
          <p:nvPr>
            <p:ph type="ftr" idx="11"/>
          </p:nvPr>
        </p:nvSpPr>
        <p:spPr>
          <a:xfrm>
            <a:off x="3124200" y="4767262"/>
            <a:ext cx="2895600" cy="273900"/>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5" name="Shape 45"/>
          <p:cNvSpPr txBox="1">
            <a:spLocks noGrp="1"/>
          </p:cNvSpPr>
          <p:nvPr>
            <p:ph type="sldNum" idx="12"/>
          </p:nvPr>
        </p:nvSpPr>
        <p:spPr>
          <a:xfrm>
            <a:off x="6553200" y="4767262"/>
            <a:ext cx="2133599" cy="273900"/>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sz="1200" b="0" i="0" u="none" strike="noStrike" cap="none" baseline="0">
              <a:solidFill>
                <a:srgbClr val="888888"/>
              </a:solidFill>
              <a:latin typeface="Calibri"/>
              <a:ea typeface="Calibri"/>
              <a:cs typeface="Calibri"/>
              <a:sym typeface="Calibri"/>
            </a:endParaRPr>
          </a:p>
          <a:p>
            <a:pPr marL="457200" lvl="1"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914400" lvl="2"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1371600" lvl="3"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1828800" lvl="4"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2286000" lvl="5"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a:p>
            <a:pPr marL="2743200" lvl="6" indent="-88900">
              <a:spcBef>
                <a:spcPts val="0"/>
              </a:spcBef>
              <a:buClr>
                <a:srgbClr val="000000"/>
              </a:buClr>
              <a:buFont typeface="Arial"/>
              <a:buChar char="●"/>
            </a:pPr>
            <a:endParaRPr sz="1800" b="0" i="0" u="none" strike="noStrike" cap="none" baseline="0">
              <a:solidFill>
                <a:schemeClr val="dk1"/>
              </a:solidFill>
              <a:latin typeface="Calibri"/>
              <a:ea typeface="Calibri"/>
              <a:cs typeface="Calibri"/>
              <a:sym typeface="Calibri"/>
            </a:endParaRPr>
          </a:p>
          <a:p>
            <a:pPr marL="3200400" lvl="7" indent="-88900">
              <a:spcBef>
                <a:spcPts val="0"/>
              </a:spcBef>
              <a:buClr>
                <a:srgbClr val="000000"/>
              </a:buClr>
              <a:buFont typeface="Courier New"/>
              <a:buChar char="o"/>
            </a:pPr>
            <a:endParaRPr sz="1800" b="0" i="0" u="none" strike="noStrike" cap="none" baseline="0">
              <a:solidFill>
                <a:schemeClr val="dk1"/>
              </a:solidFill>
              <a:latin typeface="Calibri"/>
              <a:ea typeface="Calibri"/>
              <a:cs typeface="Calibri"/>
              <a:sym typeface="Calibri"/>
            </a:endParaRPr>
          </a:p>
          <a:p>
            <a:pPr marL="3657600" lvl="8" indent="-88900">
              <a:spcBef>
                <a:spcPts val="0"/>
              </a:spcBef>
              <a:buClr>
                <a:srgbClr val="000000"/>
              </a:buClr>
              <a:buFont typeface="Wingdings"/>
              <a:buChar char="§"/>
            </a:pPr>
            <a:endParaRPr sz="1800" b="0" i="0" u="none" strike="noStrike" cap="none" baseline="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3.png"/><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2.png"/><Relationship Id="rId7" Type="http://schemas.openxmlformats.org/officeDocument/2006/relationships/image" Target="../media/image6.png"/><Relationship Id="rId8" Type="http://schemas.openxmlformats.org/officeDocument/2006/relationships/image" Target="../media/image7.png"/><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 Id="rId3"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 Id="rId3" Type="http://schemas.openxmlformats.org/officeDocument/2006/relationships/image" Target="../media/image3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 Id="rId3"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1.xml"/><Relationship Id="rId3"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7.xml"/><Relationship Id="rId3" Type="http://schemas.openxmlformats.org/officeDocument/2006/relationships/image" Target="../media/image3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9.xml"/><Relationship Id="rId3" Type="http://schemas.openxmlformats.org/officeDocument/2006/relationships/image" Target="../media/image3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0.xml"/><Relationship Id="rId3"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8.xml"/><Relationship Id="rId2"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3.xml"/><Relationship Id="rId3"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3.png"/><Relationship Id="rId1" Type="http://schemas.openxmlformats.org/officeDocument/2006/relationships/slideLayout" Target="../slideLayouts/slideLayout10.xml"/><Relationship Id="rId2"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3.png"/><Relationship Id="rId1" Type="http://schemas.openxmlformats.org/officeDocument/2006/relationships/slideLayout" Target="../slideLayouts/slideLayout8.xml"/><Relationship Id="rId2"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6.xml"/><Relationship Id="rId3" Type="http://schemas.openxmlformats.org/officeDocument/2006/relationships/image" Target="../media/image4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7.xml"/><Relationship Id="rId3" Type="http://schemas.openxmlformats.org/officeDocument/2006/relationships/image" Target="../media/image4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3.png"/><Relationship Id="rId6" Type="http://schemas.openxmlformats.org/officeDocument/2006/relationships/image" Target="../media/image1.png"/><Relationship Id="rId7" Type="http://schemas.openxmlformats.org/officeDocument/2006/relationships/image" Target="../media/image14.png"/><Relationship Id="rId8" Type="http://schemas.openxmlformats.org/officeDocument/2006/relationships/image" Target="../media/image15.png"/><Relationship Id="rId9" Type="http://schemas.openxmlformats.org/officeDocument/2006/relationships/image" Target="../media/image16.png"/><Relationship Id="rId10" Type="http://schemas.openxmlformats.org/officeDocument/2006/relationships/image" Target="../media/image2.png"/><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ctrTitle"/>
          </p:nvPr>
        </p:nvSpPr>
        <p:spPr>
          <a:xfrm>
            <a:off x="185025" y="1802981"/>
            <a:ext cx="8858699" cy="708355"/>
          </a:xfrm>
          <a:prstGeom prst="rect">
            <a:avLst/>
          </a:prstGeom>
        </p:spPr>
        <p:txBody>
          <a:bodyPr lIns="91425" tIns="91425" rIns="91425" bIns="91425" anchor="b" anchorCtr="0">
            <a:noAutofit/>
          </a:bodyPr>
          <a:lstStyle/>
          <a:p>
            <a:pPr lvl="0" rtl="0">
              <a:spcBef>
                <a:spcPts val="0"/>
              </a:spcBef>
              <a:buNone/>
            </a:pPr>
            <a:r>
              <a:rPr lang="en" sz="3600" dirty="0"/>
              <a:t>Global Rapid Identification Tool </a:t>
            </a:r>
            <a:r>
              <a:rPr lang="en" sz="3600" dirty="0" smtClean="0"/>
              <a:t>System</a:t>
            </a:r>
            <a:endParaRPr lang="en" sz="3600" dirty="0"/>
          </a:p>
        </p:txBody>
      </p:sp>
      <p:sp>
        <p:nvSpPr>
          <p:cNvPr id="117" name="Shape 117"/>
          <p:cNvSpPr txBox="1">
            <a:spLocks noGrp="1"/>
          </p:cNvSpPr>
          <p:nvPr>
            <p:ph type="subTitle" idx="1"/>
          </p:nvPr>
        </p:nvSpPr>
        <p:spPr>
          <a:xfrm>
            <a:off x="3760025" y="2511336"/>
            <a:ext cx="5231400" cy="1611045"/>
          </a:xfrm>
          <a:prstGeom prst="rect">
            <a:avLst/>
          </a:prstGeom>
        </p:spPr>
        <p:txBody>
          <a:bodyPr lIns="91425" tIns="91425" rIns="91425" bIns="91425" anchor="t" anchorCtr="0">
            <a:noAutofit/>
          </a:bodyPr>
          <a:lstStyle/>
          <a:p>
            <a:pPr lvl="0" algn="r" rtl="0">
              <a:spcBef>
                <a:spcPts val="0"/>
              </a:spcBef>
              <a:buNone/>
            </a:pPr>
            <a:r>
              <a:rPr lang="en" dirty="0"/>
              <a:t>A virtual laboratory for digital disease diagnosis and investigation</a:t>
            </a:r>
          </a:p>
        </p:txBody>
      </p:sp>
      <p:pic>
        <p:nvPicPr>
          <p:cNvPr id="118" name="Shape 118"/>
          <p:cNvPicPr preferRelativeResize="0"/>
          <p:nvPr/>
        </p:nvPicPr>
        <p:blipFill>
          <a:blip r:embed="rId3">
            <a:alphaModFix/>
          </a:blip>
          <a:stretch>
            <a:fillRect/>
          </a:stretch>
        </p:blipFill>
        <p:spPr>
          <a:xfrm>
            <a:off x="361950" y="342900"/>
            <a:ext cx="952500" cy="952500"/>
          </a:xfrm>
          <a:prstGeom prst="rect">
            <a:avLst/>
          </a:prstGeom>
          <a:noFill/>
          <a:ln>
            <a:noFill/>
          </a:ln>
        </p:spPr>
      </p:pic>
      <p:sp>
        <p:nvSpPr>
          <p:cNvPr id="119" name="Shape 119"/>
          <p:cNvSpPr txBox="1">
            <a:spLocks noGrp="1"/>
          </p:cNvSpPr>
          <p:nvPr>
            <p:ph type="ctrTitle" idx="2"/>
          </p:nvPr>
        </p:nvSpPr>
        <p:spPr>
          <a:xfrm>
            <a:off x="863050" y="126575"/>
            <a:ext cx="3027299" cy="1220699"/>
          </a:xfrm>
          <a:prstGeom prst="rect">
            <a:avLst/>
          </a:prstGeom>
        </p:spPr>
        <p:txBody>
          <a:bodyPr lIns="91425" tIns="91425" rIns="91425" bIns="91425" anchor="b" anchorCtr="0">
            <a:noAutofit/>
          </a:bodyPr>
          <a:lstStyle/>
          <a:p>
            <a:pPr lvl="0" rtl="0">
              <a:spcBef>
                <a:spcPts val="0"/>
              </a:spcBef>
              <a:buNone/>
            </a:pPr>
            <a:r>
              <a:rPr lang="en"/>
              <a:t>GRITS</a:t>
            </a:r>
          </a:p>
        </p:txBody>
      </p:sp>
      <p:pic>
        <p:nvPicPr>
          <p:cNvPr id="7" name="Shape 128"/>
          <p:cNvPicPr preferRelativeResize="0"/>
          <p:nvPr/>
        </p:nvPicPr>
        <p:blipFill>
          <a:blip r:embed="rId4">
            <a:alphaModFix/>
          </a:blip>
          <a:stretch>
            <a:fillRect/>
          </a:stretch>
        </p:blipFill>
        <p:spPr>
          <a:xfrm>
            <a:off x="5853531" y="126574"/>
            <a:ext cx="2856846" cy="953773"/>
          </a:xfrm>
          <a:prstGeom prst="rect">
            <a:avLst/>
          </a:prstGeom>
          <a:noFill/>
          <a:ln>
            <a:noFill/>
          </a:ln>
        </p:spPr>
      </p:pic>
      <p:sp>
        <p:nvSpPr>
          <p:cNvPr id="3" name="Rectangle 2"/>
          <p:cNvSpPr/>
          <p:nvPr/>
        </p:nvSpPr>
        <p:spPr>
          <a:xfrm flipH="1">
            <a:off x="361950" y="4311917"/>
            <a:ext cx="4253886" cy="461665"/>
          </a:xfrm>
          <a:prstGeom prst="rect">
            <a:avLst/>
          </a:prstGeom>
        </p:spPr>
        <p:txBody>
          <a:bodyPr wrap="square">
            <a:spAutoFit/>
          </a:bodyPr>
          <a:lstStyle/>
          <a:p>
            <a:r>
              <a:rPr lang="en-US" sz="2400" dirty="0" smtClean="0"/>
              <a:t>Andrew Huff, Ph.D., M.S.</a:t>
            </a:r>
            <a:endParaRPr lang="en-US" sz="2400" dirty="0"/>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p:nvPr/>
        </p:nvSpPr>
        <p:spPr>
          <a:xfrm>
            <a:off x="965525" y="1895175"/>
            <a:ext cx="8306400" cy="9674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Feature extraction improvements</a:t>
            </a:r>
          </a:p>
        </p:txBody>
      </p:sp>
      <p:pic>
        <p:nvPicPr>
          <p:cNvPr id="3" name="Shape 128"/>
          <p:cNvPicPr preferRelativeResize="0"/>
          <p:nvPr/>
        </p:nvPicPr>
        <p:blipFill>
          <a:blip r:embed="rId3">
            <a:alphaModFix/>
          </a:blip>
          <a:stretch>
            <a:fillRect/>
          </a:stretch>
        </p:blipFill>
        <p:spPr>
          <a:xfrm>
            <a:off x="5853531" y="126574"/>
            <a:ext cx="2856846" cy="953773"/>
          </a:xfrm>
          <a:prstGeom prst="rect">
            <a:avLst/>
          </a:prstGeom>
          <a:noFill/>
          <a:ln>
            <a:noFill/>
          </a:ln>
        </p:spPr>
      </p:pic>
    </p:spTree>
  </p:cSld>
  <p:clrMapOvr>
    <a:masterClrMapping/>
  </p:clrMapOvr>
  <p:transition xmlns:p14="http://schemas.microsoft.com/office/powerpoint/2010/mai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52" name="Shape 152"/>
          <p:cNvPicPr preferRelativeResize="0"/>
          <p:nvPr/>
        </p:nvPicPr>
        <p:blipFill>
          <a:blip r:embed="rId3">
            <a:alphaModFix/>
          </a:blip>
          <a:stretch>
            <a:fillRect/>
          </a:stretch>
        </p:blipFill>
        <p:spPr>
          <a:xfrm>
            <a:off x="4783500" y="267750"/>
            <a:ext cx="3664375" cy="2831124"/>
          </a:xfrm>
          <a:prstGeom prst="rect">
            <a:avLst/>
          </a:prstGeom>
          <a:noFill/>
          <a:ln>
            <a:noFill/>
          </a:ln>
        </p:spPr>
      </p:pic>
      <p:sp>
        <p:nvSpPr>
          <p:cNvPr id="153" name="Shape 153"/>
          <p:cNvSpPr txBox="1"/>
          <p:nvPr/>
        </p:nvSpPr>
        <p:spPr>
          <a:xfrm>
            <a:off x="289075" y="380500"/>
            <a:ext cx="4588199" cy="3597600"/>
          </a:xfrm>
          <a:prstGeom prst="rect">
            <a:avLst/>
          </a:prstGeom>
          <a:noFill/>
          <a:ln>
            <a:noFill/>
          </a:ln>
        </p:spPr>
        <p:txBody>
          <a:bodyPr lIns="91425" tIns="91425" rIns="91425" bIns="91425" anchor="t" anchorCtr="0">
            <a:noAutofit/>
          </a:bodyPr>
          <a:lstStyle/>
          <a:p>
            <a:pPr lvl="0" rtl="0">
              <a:spcBef>
                <a:spcPts val="0"/>
              </a:spcBef>
              <a:buNone/>
            </a:pPr>
            <a:r>
              <a:rPr lang="en" sz="3600" dirty="0">
                <a:solidFill>
                  <a:schemeClr val="dk1"/>
                </a:solidFill>
              </a:rPr>
              <a:t>GRITS extracts date information including ranges, durations, and sets, by running Stanford NLP’s Temporal Tagger through a Scala-based tool</a:t>
            </a:r>
          </a:p>
        </p:txBody>
      </p:sp>
      <p:pic>
        <p:nvPicPr>
          <p:cNvPr id="154" name="Shape 154"/>
          <p:cNvPicPr preferRelativeResize="0"/>
          <p:nvPr/>
        </p:nvPicPr>
        <p:blipFill>
          <a:blip r:embed="rId4">
            <a:alphaModFix/>
          </a:blip>
          <a:stretch>
            <a:fillRect/>
          </a:stretch>
        </p:blipFill>
        <p:spPr>
          <a:xfrm>
            <a:off x="6820625" y="2430525"/>
            <a:ext cx="2222775" cy="2570599"/>
          </a:xfrm>
          <a:prstGeom prst="rect">
            <a:avLst/>
          </a:prstGeom>
          <a:noFill/>
          <a:ln>
            <a:noFill/>
          </a:ln>
        </p:spPr>
      </p:pic>
    </p:spTree>
  </p:cSld>
  <p:clrMapOvr>
    <a:masterClrMapping/>
  </p:clrMapOvr>
  <p:transition xmlns:p14="http://schemas.microsoft.com/office/powerpoint/2010/mai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Shape 159"/>
          <p:cNvPicPr preferRelativeResize="0"/>
          <p:nvPr/>
        </p:nvPicPr>
        <p:blipFill>
          <a:blip r:embed="rId3">
            <a:alphaModFix/>
          </a:blip>
          <a:stretch>
            <a:fillRect/>
          </a:stretch>
        </p:blipFill>
        <p:spPr>
          <a:xfrm>
            <a:off x="425425" y="583600"/>
            <a:ext cx="3183725" cy="3366699"/>
          </a:xfrm>
          <a:prstGeom prst="rect">
            <a:avLst/>
          </a:prstGeom>
          <a:noFill/>
          <a:ln>
            <a:noFill/>
          </a:ln>
        </p:spPr>
      </p:pic>
      <p:sp>
        <p:nvSpPr>
          <p:cNvPr id="160" name="Shape 160"/>
          <p:cNvSpPr txBox="1"/>
          <p:nvPr/>
        </p:nvSpPr>
        <p:spPr>
          <a:xfrm>
            <a:off x="5308925" y="599775"/>
            <a:ext cx="3268200" cy="4399799"/>
          </a:xfrm>
          <a:prstGeom prst="rect">
            <a:avLst/>
          </a:prstGeom>
          <a:noFill/>
          <a:ln>
            <a:noFill/>
          </a:ln>
        </p:spPr>
        <p:txBody>
          <a:bodyPr lIns="91425" tIns="91425" rIns="91425" bIns="91425" anchor="t" anchorCtr="0">
            <a:noAutofit/>
          </a:bodyPr>
          <a:lstStyle/>
          <a:p>
            <a:pPr lvl="0" rtl="0">
              <a:spcBef>
                <a:spcPts val="0"/>
              </a:spcBef>
              <a:buNone/>
            </a:pPr>
            <a:r>
              <a:rPr lang="en" sz="3600" dirty="0">
                <a:solidFill>
                  <a:schemeClr val="dk1"/>
                </a:solidFill>
              </a:rPr>
              <a:t>Location text like “Seattle, Washington” is grouped into a single feature</a:t>
            </a:r>
          </a:p>
        </p:txBody>
      </p:sp>
    </p:spTree>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p:nvPr/>
        </p:nvSpPr>
        <p:spPr>
          <a:xfrm>
            <a:off x="974875" y="693675"/>
            <a:ext cx="4588199" cy="3597600"/>
          </a:xfrm>
          <a:prstGeom prst="rect">
            <a:avLst/>
          </a:prstGeom>
          <a:noFill/>
          <a:ln>
            <a:noFill/>
          </a:ln>
        </p:spPr>
        <p:txBody>
          <a:bodyPr lIns="91425" tIns="91425" rIns="91425" bIns="91425" anchor="t" anchorCtr="0">
            <a:noAutofit/>
          </a:bodyPr>
          <a:lstStyle/>
          <a:p>
            <a:pPr lvl="0" rtl="0">
              <a:spcBef>
                <a:spcPts val="0"/>
              </a:spcBef>
              <a:buNone/>
            </a:pPr>
            <a:r>
              <a:rPr lang="en-US" sz="3600" dirty="0">
                <a:solidFill>
                  <a:schemeClr val="dk1"/>
                </a:solidFill>
              </a:rPr>
              <a:t>E</a:t>
            </a:r>
            <a:r>
              <a:rPr lang="en" sz="3600" dirty="0" smtClean="0">
                <a:solidFill>
                  <a:schemeClr val="dk1"/>
                </a:solidFill>
              </a:rPr>
              <a:t>xtraction </a:t>
            </a:r>
            <a:r>
              <a:rPr lang="en" sz="3600" dirty="0">
                <a:solidFill>
                  <a:schemeClr val="dk1"/>
                </a:solidFill>
              </a:rPr>
              <a:t>of probabilistic information from Google crosswiki data and Wikipedia link structure</a:t>
            </a:r>
          </a:p>
        </p:txBody>
      </p:sp>
      <p:pic>
        <p:nvPicPr>
          <p:cNvPr id="166" name="Shape 166"/>
          <p:cNvPicPr preferRelativeResize="0"/>
          <p:nvPr/>
        </p:nvPicPr>
        <p:blipFill>
          <a:blip r:embed="rId3">
            <a:alphaModFix/>
          </a:blip>
          <a:stretch>
            <a:fillRect/>
          </a:stretch>
        </p:blipFill>
        <p:spPr>
          <a:xfrm>
            <a:off x="152400" y="152400"/>
            <a:ext cx="609600" cy="609600"/>
          </a:xfrm>
          <a:prstGeom prst="rect">
            <a:avLst/>
          </a:prstGeom>
          <a:noFill/>
          <a:ln>
            <a:noFill/>
          </a:ln>
        </p:spPr>
      </p:pic>
      <p:pic>
        <p:nvPicPr>
          <p:cNvPr id="167" name="Shape 167"/>
          <p:cNvPicPr preferRelativeResize="0"/>
          <p:nvPr/>
        </p:nvPicPr>
        <p:blipFill>
          <a:blip r:embed="rId4">
            <a:alphaModFix/>
          </a:blip>
          <a:stretch>
            <a:fillRect/>
          </a:stretch>
        </p:blipFill>
        <p:spPr>
          <a:xfrm>
            <a:off x="6401274" y="152400"/>
            <a:ext cx="2498874" cy="4641974"/>
          </a:xfrm>
          <a:prstGeom prst="rect">
            <a:avLst/>
          </a:prstGeom>
          <a:noFill/>
          <a:ln>
            <a:noFill/>
          </a:ln>
        </p:spPr>
      </p:pic>
      <p:sp>
        <p:nvSpPr>
          <p:cNvPr id="168" name="Shape 168"/>
          <p:cNvSpPr txBox="1"/>
          <p:nvPr/>
        </p:nvSpPr>
        <p:spPr>
          <a:xfrm>
            <a:off x="6090100" y="4835500"/>
            <a:ext cx="4837499" cy="460200"/>
          </a:xfrm>
          <a:prstGeom prst="rect">
            <a:avLst/>
          </a:prstGeom>
          <a:noFill/>
          <a:ln>
            <a:noFill/>
          </a:ln>
        </p:spPr>
        <p:txBody>
          <a:bodyPr lIns="91425" tIns="91425" rIns="91425" bIns="91425" anchor="t" anchorCtr="0">
            <a:noAutofit/>
          </a:bodyPr>
          <a:lstStyle/>
          <a:p>
            <a:pPr>
              <a:spcBef>
                <a:spcPts val="0"/>
              </a:spcBef>
              <a:buNone/>
            </a:pPr>
            <a:r>
              <a:rPr lang="en" sz="1000"/>
              <a:t>http://www-nlp.stanford.edu/pubs/crosswikis.pdf</a:t>
            </a:r>
          </a:p>
        </p:txBody>
      </p:sp>
    </p:spTree>
  </p:cSld>
  <p:clrMapOvr>
    <a:masterClrMapping/>
  </p:clrMapOvr>
  <p:transition xmlns:p14="http://schemas.microsoft.com/office/powerpoint/2010/mai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Shape 173"/>
          <p:cNvPicPr preferRelativeResize="0"/>
          <p:nvPr/>
        </p:nvPicPr>
        <p:blipFill>
          <a:blip r:embed="rId3">
            <a:alphaModFix/>
          </a:blip>
          <a:stretch>
            <a:fillRect/>
          </a:stretch>
        </p:blipFill>
        <p:spPr>
          <a:xfrm>
            <a:off x="152400" y="152400"/>
            <a:ext cx="609600" cy="609600"/>
          </a:xfrm>
          <a:prstGeom prst="rect">
            <a:avLst/>
          </a:prstGeom>
          <a:noFill/>
          <a:ln>
            <a:noFill/>
          </a:ln>
        </p:spPr>
      </p:pic>
      <p:sp>
        <p:nvSpPr>
          <p:cNvPr id="174" name="Shape 174"/>
          <p:cNvSpPr txBox="1"/>
          <p:nvPr/>
        </p:nvSpPr>
        <p:spPr>
          <a:xfrm>
            <a:off x="1420275" y="439775"/>
            <a:ext cx="8231700" cy="3845999"/>
          </a:xfrm>
          <a:prstGeom prst="rect">
            <a:avLst/>
          </a:prstGeom>
          <a:noFill/>
          <a:ln>
            <a:noFill/>
          </a:ln>
        </p:spPr>
        <p:txBody>
          <a:bodyPr lIns="91425" tIns="91425" rIns="91425" bIns="91425" anchor="t" anchorCtr="0">
            <a:noAutofit/>
          </a:bodyPr>
          <a:lstStyle/>
          <a:p>
            <a:pPr lvl="0" rtl="0">
              <a:spcBef>
                <a:spcPts val="0"/>
              </a:spcBef>
              <a:buNone/>
            </a:pPr>
            <a:r>
              <a:rPr lang="en-US" sz="3600" dirty="0" smtClean="0">
                <a:solidFill>
                  <a:schemeClr val="dk1"/>
                </a:solidFill>
              </a:rPr>
              <a:t>P</a:t>
            </a:r>
            <a:r>
              <a:rPr lang="en" sz="3600" dirty="0" smtClean="0">
                <a:solidFill>
                  <a:schemeClr val="dk1"/>
                </a:solidFill>
              </a:rPr>
              <a:t>rototyp</a:t>
            </a:r>
            <a:r>
              <a:rPr lang="en-US" sz="3600" dirty="0" err="1" smtClean="0">
                <a:solidFill>
                  <a:schemeClr val="dk1"/>
                </a:solidFill>
              </a:rPr>
              <a:t>ed</a:t>
            </a:r>
            <a:r>
              <a:rPr lang="en" sz="3600" dirty="0" smtClean="0">
                <a:solidFill>
                  <a:schemeClr val="dk1"/>
                </a:solidFill>
              </a:rPr>
              <a:t> </a:t>
            </a:r>
            <a:r>
              <a:rPr lang="en" sz="3600" dirty="0">
                <a:solidFill>
                  <a:schemeClr val="dk1"/>
                </a:solidFill>
              </a:rPr>
              <a:t>mining of Wikipedia categories for additional diseases, symptoms, and keywords</a:t>
            </a:r>
          </a:p>
        </p:txBody>
      </p:sp>
      <p:pic>
        <p:nvPicPr>
          <p:cNvPr id="175" name="Shape 175"/>
          <p:cNvPicPr preferRelativeResize="0"/>
          <p:nvPr/>
        </p:nvPicPr>
        <p:blipFill>
          <a:blip r:embed="rId4">
            <a:alphaModFix/>
          </a:blip>
          <a:stretch>
            <a:fillRect/>
          </a:stretch>
        </p:blipFill>
        <p:spPr>
          <a:xfrm>
            <a:off x="0" y="2779075"/>
            <a:ext cx="9143998" cy="2023747"/>
          </a:xfrm>
          <a:prstGeom prst="rect">
            <a:avLst/>
          </a:prstGeom>
          <a:noFill/>
          <a:ln>
            <a:noFill/>
          </a:ln>
        </p:spPr>
      </p:pic>
    </p:spTree>
  </p:cSld>
  <p:clrMapOvr>
    <a:masterClrMapping/>
  </p:clrMapOvr>
  <p:transition xmlns:p14="http://schemas.microsoft.com/office/powerpoint/2010/mai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Shape 180"/>
          <p:cNvPicPr preferRelativeResize="0"/>
          <p:nvPr/>
        </p:nvPicPr>
        <p:blipFill>
          <a:blip r:embed="rId3">
            <a:alphaModFix/>
          </a:blip>
          <a:stretch>
            <a:fillRect/>
          </a:stretch>
        </p:blipFill>
        <p:spPr>
          <a:xfrm>
            <a:off x="145275" y="195275"/>
            <a:ext cx="8920598" cy="3500072"/>
          </a:xfrm>
          <a:prstGeom prst="rect">
            <a:avLst/>
          </a:prstGeom>
          <a:noFill/>
          <a:ln>
            <a:noFill/>
          </a:ln>
        </p:spPr>
      </p:pic>
      <p:sp>
        <p:nvSpPr>
          <p:cNvPr id="181" name="Shape 181"/>
          <p:cNvSpPr txBox="1"/>
          <p:nvPr/>
        </p:nvSpPr>
        <p:spPr>
          <a:xfrm>
            <a:off x="441475" y="3858175"/>
            <a:ext cx="8395799" cy="1014600"/>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All extracted features are now offset-based, for improved highlighting</a:t>
            </a:r>
          </a:p>
        </p:txBody>
      </p:sp>
      <p:sp>
        <p:nvSpPr>
          <p:cNvPr id="182" name="Shape 182"/>
          <p:cNvSpPr/>
          <p:nvPr/>
        </p:nvSpPr>
        <p:spPr>
          <a:xfrm>
            <a:off x="5970150" y="1722600"/>
            <a:ext cx="1899599" cy="519299"/>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83" name="Shape 183"/>
          <p:cNvSpPr/>
          <p:nvPr/>
        </p:nvSpPr>
        <p:spPr>
          <a:xfrm>
            <a:off x="2541150" y="2941800"/>
            <a:ext cx="1210800" cy="519299"/>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p:nvPr/>
        </p:nvSpPr>
        <p:spPr>
          <a:xfrm>
            <a:off x="424750" y="212375"/>
            <a:ext cx="4200299" cy="4778400"/>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GRITS uses a common interface to store annotations for all feature types, with a detailed test suite</a:t>
            </a:r>
          </a:p>
        </p:txBody>
      </p:sp>
      <p:pic>
        <p:nvPicPr>
          <p:cNvPr id="189" name="Shape 189"/>
          <p:cNvPicPr preferRelativeResize="0"/>
          <p:nvPr/>
        </p:nvPicPr>
        <p:blipFill>
          <a:blip r:embed="rId3">
            <a:alphaModFix/>
          </a:blip>
          <a:stretch>
            <a:fillRect/>
          </a:stretch>
        </p:blipFill>
        <p:spPr>
          <a:xfrm>
            <a:off x="4774169" y="0"/>
            <a:ext cx="6148861" cy="5143499"/>
          </a:xfrm>
          <a:prstGeom prst="rect">
            <a:avLst/>
          </a:prstGeom>
          <a:noFill/>
          <a:ln>
            <a:noFill/>
          </a:ln>
        </p:spPr>
      </p:pic>
    </p:spTree>
  </p:cSld>
  <p:clrMapOvr>
    <a:masterClrMapping/>
  </p:clrMapOvr>
  <p:transition xmlns:p14="http://schemas.microsoft.com/office/powerpoint/2010/mai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p:nvPr/>
        </p:nvSpPr>
        <p:spPr>
          <a:xfrm>
            <a:off x="907675" y="365100"/>
            <a:ext cx="7808099" cy="4778400"/>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GRITS groups case counts, locations and dates into “key points”</a:t>
            </a:r>
          </a:p>
        </p:txBody>
      </p:sp>
      <p:pic>
        <p:nvPicPr>
          <p:cNvPr id="195" name="Shape 195"/>
          <p:cNvPicPr preferRelativeResize="0"/>
          <p:nvPr/>
        </p:nvPicPr>
        <p:blipFill>
          <a:blip r:embed="rId3">
            <a:alphaModFix/>
          </a:blip>
          <a:stretch>
            <a:fillRect/>
          </a:stretch>
        </p:blipFill>
        <p:spPr>
          <a:xfrm>
            <a:off x="152400" y="152400"/>
            <a:ext cx="609600" cy="609600"/>
          </a:xfrm>
          <a:prstGeom prst="rect">
            <a:avLst/>
          </a:prstGeom>
          <a:noFill/>
          <a:ln>
            <a:noFill/>
          </a:ln>
        </p:spPr>
      </p:pic>
      <p:sp>
        <p:nvSpPr>
          <p:cNvPr id="196" name="Shape 196"/>
          <p:cNvSpPr/>
          <p:nvPr/>
        </p:nvSpPr>
        <p:spPr>
          <a:xfrm>
            <a:off x="416050" y="3825450"/>
            <a:ext cx="4046699" cy="963600"/>
          </a:xfrm>
          <a:prstGeom prst="rect">
            <a:avLst/>
          </a:prstGeom>
          <a:solidFill>
            <a:srgbClr val="F1C23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rtl="0">
              <a:spcBef>
                <a:spcPts val="0"/>
              </a:spcBef>
              <a:buNone/>
            </a:pPr>
            <a:r>
              <a:rPr lang="en" sz="1800" b="1"/>
              <a:t>Date: April 13, 2014</a:t>
            </a:r>
          </a:p>
          <a:p>
            <a:pPr rtl="0">
              <a:spcBef>
                <a:spcPts val="0"/>
              </a:spcBef>
              <a:buNone/>
            </a:pPr>
            <a:r>
              <a:rPr lang="en" sz="1800" b="1"/>
              <a:t>Location: Mozambique</a:t>
            </a:r>
          </a:p>
          <a:p>
            <a:pPr>
              <a:spcBef>
                <a:spcPts val="0"/>
              </a:spcBef>
              <a:buNone/>
            </a:pPr>
            <a:r>
              <a:rPr lang="en" sz="1800" b="1">
                <a:solidFill>
                  <a:srgbClr val="990000"/>
                </a:solidFill>
              </a:rPr>
              <a:t>Deaths</a:t>
            </a:r>
            <a:r>
              <a:rPr lang="en" sz="1800" b="1"/>
              <a:t>: 4</a:t>
            </a:r>
          </a:p>
        </p:txBody>
      </p:sp>
      <p:sp>
        <p:nvSpPr>
          <p:cNvPr id="197" name="Shape 197"/>
          <p:cNvSpPr/>
          <p:nvPr/>
        </p:nvSpPr>
        <p:spPr>
          <a:xfrm>
            <a:off x="416050" y="2898975"/>
            <a:ext cx="4046699" cy="741299"/>
          </a:xfrm>
          <a:prstGeom prst="rect">
            <a:avLst/>
          </a:prstGeom>
          <a:solidFill>
            <a:srgbClr val="F1C23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rtl="0">
              <a:spcBef>
                <a:spcPts val="0"/>
              </a:spcBef>
              <a:buNone/>
            </a:pPr>
            <a:r>
              <a:rPr lang="en" sz="1800" b="1"/>
              <a:t>Date: </a:t>
            </a:r>
            <a:r>
              <a:rPr lang="en" sz="1800" b="1">
                <a:solidFill>
                  <a:schemeClr val="dk1"/>
                </a:solidFill>
              </a:rPr>
              <a:t>3/1/2014 to 4/1/2014</a:t>
            </a:r>
          </a:p>
          <a:p>
            <a:pPr lvl="0" rtl="0">
              <a:spcBef>
                <a:spcPts val="0"/>
              </a:spcBef>
              <a:buNone/>
            </a:pPr>
            <a:r>
              <a:rPr lang="en" sz="1800" b="1"/>
              <a:t>Cases: ~ 100</a:t>
            </a:r>
          </a:p>
        </p:txBody>
      </p:sp>
      <p:sp>
        <p:nvSpPr>
          <p:cNvPr id="198" name="Shape 198"/>
          <p:cNvSpPr/>
          <p:nvPr/>
        </p:nvSpPr>
        <p:spPr>
          <a:xfrm>
            <a:off x="416050" y="1972500"/>
            <a:ext cx="4046699" cy="741299"/>
          </a:xfrm>
          <a:prstGeom prst="rect">
            <a:avLst/>
          </a:prstGeom>
          <a:solidFill>
            <a:srgbClr val="F1C23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 sz="1800" b="1"/>
              <a:t>Date: 1/1/2014 to 7/1/2014</a:t>
            </a:r>
          </a:p>
          <a:p>
            <a:pPr lvl="0" rtl="0">
              <a:spcBef>
                <a:spcPts val="0"/>
              </a:spcBef>
              <a:buNone/>
            </a:pPr>
            <a:r>
              <a:rPr lang="en" sz="1800" b="1"/>
              <a:t>Cases: 461</a:t>
            </a:r>
          </a:p>
        </p:txBody>
      </p:sp>
      <p:sp>
        <p:nvSpPr>
          <p:cNvPr id="199" name="Shape 199"/>
          <p:cNvSpPr txBox="1"/>
          <p:nvPr/>
        </p:nvSpPr>
        <p:spPr>
          <a:xfrm>
            <a:off x="4832050" y="1972500"/>
            <a:ext cx="4046699" cy="2816399"/>
          </a:xfrm>
          <a:prstGeom prst="rect">
            <a:avLst/>
          </a:prstGeom>
          <a:noFill/>
          <a:ln>
            <a:noFill/>
          </a:ln>
        </p:spPr>
        <p:txBody>
          <a:bodyPr lIns="91425" tIns="91425" rIns="91425" bIns="91425" anchor="t" anchorCtr="0">
            <a:noAutofit/>
          </a:bodyPr>
          <a:lstStyle/>
          <a:p>
            <a:pPr rtl="0">
              <a:spcBef>
                <a:spcPts val="0"/>
              </a:spcBef>
              <a:buNone/>
            </a:pPr>
            <a:r>
              <a:rPr lang="en" sz="1800"/>
              <a:t>There were 461 cases in the 1st 6 months of 2014.</a:t>
            </a:r>
          </a:p>
          <a:p>
            <a:pPr rtl="0">
              <a:spcBef>
                <a:spcPts val="0"/>
              </a:spcBef>
              <a:buNone/>
            </a:pPr>
            <a:endParaRPr sz="1800"/>
          </a:p>
          <a:p>
            <a:pPr rtl="0">
              <a:spcBef>
                <a:spcPts val="0"/>
              </a:spcBef>
              <a:buNone/>
            </a:pPr>
            <a:r>
              <a:rPr lang="en" sz="1800"/>
              <a:t>In March there were over 100 confirmed cases.</a:t>
            </a:r>
          </a:p>
          <a:p>
            <a:pPr rtl="0">
              <a:spcBef>
                <a:spcPts val="0"/>
              </a:spcBef>
              <a:buNone/>
            </a:pPr>
            <a:endParaRPr sz="1800"/>
          </a:p>
          <a:p>
            <a:pPr rtl="0">
              <a:spcBef>
                <a:spcPts val="0"/>
              </a:spcBef>
              <a:buNone/>
            </a:pPr>
            <a:endParaRPr sz="1800"/>
          </a:p>
          <a:p>
            <a:pPr rtl="0">
              <a:spcBef>
                <a:spcPts val="0"/>
              </a:spcBef>
              <a:buNone/>
            </a:pPr>
            <a:r>
              <a:rPr lang="en" sz="1800"/>
              <a:t>The first 4 deaths occurred on April 13th in Mozambique.</a:t>
            </a:r>
          </a:p>
          <a:p>
            <a:pPr rtl="0">
              <a:spcBef>
                <a:spcPts val="0"/>
              </a:spcBef>
              <a:buNone/>
            </a:pPr>
            <a:endParaRPr sz="1800"/>
          </a:p>
          <a:p>
            <a:pPr>
              <a:spcBef>
                <a:spcPts val="0"/>
              </a:spcBef>
              <a:buNone/>
            </a:pPr>
            <a:endParaRPr sz="1800"/>
          </a:p>
        </p:txBody>
      </p:sp>
    </p:spTree>
  </p:cSld>
  <p:clrMapOvr>
    <a:masterClrMapping/>
  </p:clrMapOvr>
  <p:transition xmlns:p14="http://schemas.microsoft.com/office/powerpoint/2010/mai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p:nvPr/>
        </p:nvSpPr>
        <p:spPr>
          <a:xfrm>
            <a:off x="4920550" y="212375"/>
            <a:ext cx="4200299" cy="4778400"/>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Keyword sets have been expanded to include more keywords in existing categories, and new categories like occupation and control measures</a:t>
            </a:r>
          </a:p>
        </p:txBody>
      </p:sp>
      <p:pic>
        <p:nvPicPr>
          <p:cNvPr id="205" name="Shape 205"/>
          <p:cNvPicPr preferRelativeResize="0"/>
          <p:nvPr/>
        </p:nvPicPr>
        <p:blipFill>
          <a:blip r:embed="rId3">
            <a:alphaModFix/>
          </a:blip>
          <a:stretch>
            <a:fillRect/>
          </a:stretch>
        </p:blipFill>
        <p:spPr>
          <a:xfrm>
            <a:off x="263925" y="267929"/>
            <a:ext cx="4312275" cy="3802624"/>
          </a:xfrm>
          <a:prstGeom prst="rect">
            <a:avLst/>
          </a:prstGeom>
          <a:noFill/>
          <a:ln>
            <a:noFill/>
          </a:ln>
        </p:spPr>
      </p:pic>
      <p:sp>
        <p:nvSpPr>
          <p:cNvPr id="206" name="Shape 206"/>
          <p:cNvSpPr/>
          <p:nvPr/>
        </p:nvSpPr>
        <p:spPr>
          <a:xfrm>
            <a:off x="263925" y="1628225"/>
            <a:ext cx="2048700" cy="507300"/>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p:nvPr/>
        </p:nvSpPr>
        <p:spPr>
          <a:xfrm>
            <a:off x="153875" y="182550"/>
            <a:ext cx="4200299" cy="4778400"/>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GRITS extracts patient demographic information, including age and gender</a:t>
            </a:r>
          </a:p>
        </p:txBody>
      </p:sp>
      <p:pic>
        <p:nvPicPr>
          <p:cNvPr id="212" name="Shape 212"/>
          <p:cNvPicPr preferRelativeResize="0"/>
          <p:nvPr/>
        </p:nvPicPr>
        <p:blipFill>
          <a:blip r:embed="rId3">
            <a:alphaModFix/>
          </a:blip>
          <a:stretch>
            <a:fillRect/>
          </a:stretch>
        </p:blipFill>
        <p:spPr>
          <a:xfrm>
            <a:off x="4683525" y="267929"/>
            <a:ext cx="4312275" cy="3802624"/>
          </a:xfrm>
          <a:prstGeom prst="rect">
            <a:avLst/>
          </a:prstGeom>
          <a:noFill/>
          <a:ln>
            <a:noFill/>
          </a:ln>
        </p:spPr>
      </p:pic>
      <p:sp>
        <p:nvSpPr>
          <p:cNvPr id="213" name="Shape 213"/>
          <p:cNvSpPr/>
          <p:nvPr/>
        </p:nvSpPr>
        <p:spPr>
          <a:xfrm>
            <a:off x="4516375" y="1352425"/>
            <a:ext cx="2048700" cy="507300"/>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Shape 125"/>
          <p:cNvPicPr preferRelativeResize="0"/>
          <p:nvPr/>
        </p:nvPicPr>
        <p:blipFill>
          <a:blip r:embed="rId3">
            <a:alphaModFix/>
          </a:blip>
          <a:stretch>
            <a:fillRect/>
          </a:stretch>
        </p:blipFill>
        <p:spPr>
          <a:xfrm>
            <a:off x="5393482" y="1291987"/>
            <a:ext cx="2551699" cy="1041168"/>
          </a:xfrm>
          <a:prstGeom prst="rect">
            <a:avLst/>
          </a:prstGeom>
          <a:noFill/>
          <a:ln>
            <a:noFill/>
          </a:ln>
        </p:spPr>
      </p:pic>
      <p:pic>
        <p:nvPicPr>
          <p:cNvPr id="126" name="Shape 126"/>
          <p:cNvPicPr preferRelativeResize="0"/>
          <p:nvPr/>
        </p:nvPicPr>
        <p:blipFill>
          <a:blip r:embed="rId4">
            <a:alphaModFix/>
          </a:blip>
          <a:stretch>
            <a:fillRect/>
          </a:stretch>
        </p:blipFill>
        <p:spPr>
          <a:xfrm>
            <a:off x="5393482" y="3427520"/>
            <a:ext cx="2372043" cy="957974"/>
          </a:xfrm>
          <a:prstGeom prst="rect">
            <a:avLst/>
          </a:prstGeom>
          <a:noFill/>
          <a:ln>
            <a:noFill/>
          </a:ln>
        </p:spPr>
      </p:pic>
      <p:pic>
        <p:nvPicPr>
          <p:cNvPr id="127" name="Shape 127"/>
          <p:cNvPicPr preferRelativeResize="0"/>
          <p:nvPr/>
        </p:nvPicPr>
        <p:blipFill>
          <a:blip r:embed="rId5">
            <a:alphaModFix/>
          </a:blip>
          <a:stretch>
            <a:fillRect/>
          </a:stretch>
        </p:blipFill>
        <p:spPr>
          <a:xfrm>
            <a:off x="1467355" y="3344326"/>
            <a:ext cx="2778569" cy="1041168"/>
          </a:xfrm>
          <a:prstGeom prst="rect">
            <a:avLst/>
          </a:prstGeom>
          <a:noFill/>
          <a:ln>
            <a:noFill/>
          </a:ln>
        </p:spPr>
      </p:pic>
      <p:pic>
        <p:nvPicPr>
          <p:cNvPr id="128" name="Shape 128"/>
          <p:cNvPicPr preferRelativeResize="0"/>
          <p:nvPr/>
        </p:nvPicPr>
        <p:blipFill>
          <a:blip r:embed="rId6">
            <a:alphaModFix/>
          </a:blip>
          <a:stretch>
            <a:fillRect/>
          </a:stretch>
        </p:blipFill>
        <p:spPr>
          <a:xfrm>
            <a:off x="1711600" y="1415722"/>
            <a:ext cx="2571750" cy="857250"/>
          </a:xfrm>
          <a:prstGeom prst="rect">
            <a:avLst/>
          </a:prstGeom>
          <a:noFill/>
          <a:ln>
            <a:noFill/>
          </a:ln>
        </p:spPr>
      </p:pic>
      <p:pic>
        <p:nvPicPr>
          <p:cNvPr id="129" name="Shape 129"/>
          <p:cNvPicPr preferRelativeResize="0"/>
          <p:nvPr/>
        </p:nvPicPr>
        <p:blipFill>
          <a:blip r:embed="rId7">
            <a:alphaModFix/>
          </a:blip>
          <a:stretch>
            <a:fillRect/>
          </a:stretch>
        </p:blipFill>
        <p:spPr>
          <a:xfrm>
            <a:off x="1711600" y="2625450"/>
            <a:ext cx="2047893" cy="489056"/>
          </a:xfrm>
          <a:prstGeom prst="rect">
            <a:avLst/>
          </a:prstGeom>
          <a:noFill/>
          <a:ln>
            <a:noFill/>
          </a:ln>
        </p:spPr>
      </p:pic>
      <p:pic>
        <p:nvPicPr>
          <p:cNvPr id="130" name="Shape 130"/>
          <p:cNvPicPr preferRelativeResize="0"/>
          <p:nvPr/>
        </p:nvPicPr>
        <p:blipFill>
          <a:blip r:embed="rId8">
            <a:alphaModFix/>
          </a:blip>
          <a:stretch>
            <a:fillRect/>
          </a:stretch>
        </p:blipFill>
        <p:spPr>
          <a:xfrm>
            <a:off x="6225839" y="2411663"/>
            <a:ext cx="1147706" cy="702843"/>
          </a:xfrm>
          <a:prstGeom prst="rect">
            <a:avLst/>
          </a:prstGeom>
          <a:noFill/>
          <a:ln>
            <a:noFill/>
          </a:ln>
        </p:spPr>
      </p:pic>
      <p:sp>
        <p:nvSpPr>
          <p:cNvPr id="131" name="Shape 131"/>
          <p:cNvSpPr txBox="1">
            <a:spLocks noGrp="1"/>
          </p:cNvSpPr>
          <p:nvPr>
            <p:ph type="title"/>
          </p:nvPr>
        </p:nvSpPr>
        <p:spPr>
          <a:xfrm>
            <a:off x="427900" y="434587"/>
            <a:ext cx="8716200" cy="857400"/>
          </a:xfrm>
          <a:prstGeom prst="rect">
            <a:avLst/>
          </a:prstGeom>
        </p:spPr>
        <p:txBody>
          <a:bodyPr lIns="91425" tIns="91425" rIns="91425" bIns="91425" anchor="b" anchorCtr="0">
            <a:noAutofit/>
          </a:bodyPr>
          <a:lstStyle/>
          <a:p>
            <a:pPr lvl="0" algn="ctr" rtl="0">
              <a:spcBef>
                <a:spcPts val="0"/>
              </a:spcBef>
              <a:buNone/>
            </a:pPr>
            <a:r>
              <a:rPr lang="en-US" dirty="0" smtClean="0"/>
              <a:t>GRITS </a:t>
            </a:r>
            <a:r>
              <a:rPr lang="en" dirty="0" smtClean="0"/>
              <a:t>Partners</a:t>
            </a:r>
            <a:endParaRPr lang="en" dirty="0"/>
          </a:p>
        </p:txBody>
      </p:sp>
    </p:spTree>
  </p:cSld>
  <p:clrMapOvr>
    <a:masterClrMapping/>
  </p:clrMapOvr>
  <p:transition xmlns:p14="http://schemas.microsoft.com/office/powerpoint/2010/mai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Shape 218"/>
          <p:cNvPicPr preferRelativeResize="0"/>
          <p:nvPr/>
        </p:nvPicPr>
        <p:blipFill>
          <a:blip r:embed="rId3">
            <a:alphaModFix/>
          </a:blip>
          <a:stretch>
            <a:fillRect/>
          </a:stretch>
        </p:blipFill>
        <p:spPr>
          <a:xfrm>
            <a:off x="3698300" y="244499"/>
            <a:ext cx="5362624" cy="4725475"/>
          </a:xfrm>
          <a:prstGeom prst="rect">
            <a:avLst/>
          </a:prstGeom>
          <a:noFill/>
          <a:ln>
            <a:noFill/>
          </a:ln>
        </p:spPr>
      </p:pic>
      <p:pic>
        <p:nvPicPr>
          <p:cNvPr id="219" name="Shape 219"/>
          <p:cNvPicPr preferRelativeResize="0"/>
          <p:nvPr/>
        </p:nvPicPr>
        <p:blipFill>
          <a:blip r:embed="rId4">
            <a:alphaModFix/>
          </a:blip>
          <a:stretch>
            <a:fillRect/>
          </a:stretch>
        </p:blipFill>
        <p:spPr>
          <a:xfrm>
            <a:off x="152400" y="152400"/>
            <a:ext cx="609600" cy="609600"/>
          </a:xfrm>
          <a:prstGeom prst="rect">
            <a:avLst/>
          </a:prstGeom>
          <a:noFill/>
          <a:ln>
            <a:noFill/>
          </a:ln>
        </p:spPr>
      </p:pic>
      <p:sp>
        <p:nvSpPr>
          <p:cNvPr id="220" name="Shape 220"/>
          <p:cNvSpPr txBox="1"/>
          <p:nvPr/>
        </p:nvSpPr>
        <p:spPr>
          <a:xfrm>
            <a:off x="614025" y="1610200"/>
            <a:ext cx="2913900" cy="3144600"/>
          </a:xfrm>
          <a:prstGeom prst="rect">
            <a:avLst/>
          </a:prstGeom>
          <a:noFill/>
          <a:ln>
            <a:noFill/>
          </a:ln>
        </p:spPr>
        <p:txBody>
          <a:bodyPr lIns="91425" tIns="91425" rIns="91425" bIns="91425" anchor="t" anchorCtr="0">
            <a:noAutofit/>
          </a:bodyPr>
          <a:lstStyle/>
          <a:p>
            <a:pPr lvl="0" rtl="0">
              <a:spcBef>
                <a:spcPts val="0"/>
              </a:spcBef>
              <a:buNone/>
            </a:pPr>
            <a:r>
              <a:rPr lang="en-US" sz="3600" dirty="0">
                <a:solidFill>
                  <a:schemeClr val="dk1"/>
                </a:solidFill>
              </a:rPr>
              <a:t>C</a:t>
            </a:r>
            <a:r>
              <a:rPr lang="en" sz="3600" dirty="0" smtClean="0">
                <a:solidFill>
                  <a:schemeClr val="dk1"/>
                </a:solidFill>
              </a:rPr>
              <a:t>ase </a:t>
            </a:r>
            <a:r>
              <a:rPr lang="en" sz="3600" dirty="0">
                <a:solidFill>
                  <a:schemeClr val="dk1"/>
                </a:solidFill>
              </a:rPr>
              <a:t>count visualizations</a:t>
            </a:r>
          </a:p>
        </p:txBody>
      </p:sp>
    </p:spTree>
  </p:cSld>
  <p:clrMapOvr>
    <a:masterClrMapping/>
  </p:clrMapOvr>
  <p:transition xmlns:p14="http://schemas.microsoft.com/office/powerpoint/2010/mai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p:nvPr/>
        </p:nvSpPr>
        <p:spPr>
          <a:xfrm>
            <a:off x="965525" y="1895175"/>
            <a:ext cx="8306400" cy="9674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Diagnostic classifier improvements</a:t>
            </a:r>
          </a:p>
        </p:txBody>
      </p:sp>
    </p:spTree>
  </p:cSld>
  <p:clrMapOvr>
    <a:masterClrMapping/>
  </p:clrMapOvr>
  <p:transition xmlns:p14="http://schemas.microsoft.com/office/powerpoint/2010/mai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p:nvPr/>
        </p:nvSpPr>
        <p:spPr>
          <a:xfrm>
            <a:off x="584525" y="70138"/>
            <a:ext cx="8306400" cy="967499"/>
          </a:xfrm>
          <a:prstGeom prst="rect">
            <a:avLst/>
          </a:prstGeom>
          <a:noFill/>
          <a:ln>
            <a:noFill/>
          </a:ln>
        </p:spPr>
        <p:txBody>
          <a:bodyPr lIns="91425" tIns="91425" rIns="91425" bIns="91425" anchor="t" anchorCtr="0">
            <a:noAutofit/>
          </a:bodyPr>
          <a:lstStyle/>
          <a:p>
            <a:pPr rtl="0">
              <a:spcBef>
                <a:spcPts val="0"/>
              </a:spcBef>
              <a:buNone/>
            </a:pPr>
            <a:r>
              <a:rPr lang="en" sz="3000" b="1" dirty="0"/>
              <a:t>Date				</a:t>
            </a:r>
            <a:r>
              <a:rPr lang="en" sz="3000" b="1" dirty="0" smtClean="0"/>
              <a:t>Precision</a:t>
            </a:r>
            <a:r>
              <a:rPr lang="en" sz="3000" b="1" dirty="0"/>
              <a:t>		Recall</a:t>
            </a:r>
          </a:p>
          <a:p>
            <a:pPr rtl="0">
              <a:spcBef>
                <a:spcPts val="0"/>
              </a:spcBef>
              <a:buNone/>
            </a:pPr>
            <a:r>
              <a:rPr lang="en" sz="2800" dirty="0"/>
              <a:t>April 2014			</a:t>
            </a:r>
            <a:r>
              <a:rPr lang="en" sz="2800" dirty="0" smtClean="0"/>
              <a:t>48</a:t>
            </a:r>
            <a:r>
              <a:rPr lang="en" sz="2800" dirty="0"/>
              <a:t>%			</a:t>
            </a:r>
            <a:r>
              <a:rPr lang="en" sz="2800" dirty="0" smtClean="0"/>
              <a:t>45</a:t>
            </a:r>
            <a:r>
              <a:rPr lang="en" sz="2800" dirty="0"/>
              <a:t>%</a:t>
            </a:r>
          </a:p>
          <a:p>
            <a:pPr rtl="0">
              <a:spcBef>
                <a:spcPts val="0"/>
              </a:spcBef>
              <a:buNone/>
            </a:pPr>
            <a:r>
              <a:rPr lang="en" sz="2800" dirty="0"/>
              <a:t>July 2014			</a:t>
            </a:r>
            <a:r>
              <a:rPr lang="en" sz="2800" dirty="0" smtClean="0"/>
              <a:t>58</a:t>
            </a:r>
            <a:r>
              <a:rPr lang="en" sz="2800" dirty="0"/>
              <a:t>%			</a:t>
            </a:r>
            <a:r>
              <a:rPr lang="en" sz="2800" dirty="0" smtClean="0"/>
              <a:t>53</a:t>
            </a:r>
            <a:r>
              <a:rPr lang="en" sz="2800" dirty="0"/>
              <a:t>%</a:t>
            </a:r>
          </a:p>
          <a:p>
            <a:pPr rtl="0">
              <a:spcBef>
                <a:spcPts val="0"/>
              </a:spcBef>
              <a:buNone/>
            </a:pPr>
            <a:r>
              <a:rPr lang="en" sz="2800" dirty="0"/>
              <a:t>November 2014		64%			</a:t>
            </a:r>
            <a:r>
              <a:rPr lang="en" sz="2800" dirty="0" smtClean="0"/>
              <a:t>63</a:t>
            </a:r>
            <a:r>
              <a:rPr lang="en" sz="2800" dirty="0"/>
              <a:t>%</a:t>
            </a:r>
          </a:p>
          <a:p>
            <a:pPr lvl="0" rtl="0">
              <a:spcBef>
                <a:spcPts val="0"/>
              </a:spcBef>
              <a:buNone/>
            </a:pPr>
            <a:r>
              <a:rPr lang="en-US" sz="2800" dirty="0" smtClean="0">
                <a:solidFill>
                  <a:schemeClr val="dk1"/>
                </a:solidFill>
              </a:rPr>
              <a:t>January 2015		73%			73%</a:t>
            </a:r>
            <a:endParaRPr sz="2800" dirty="0">
              <a:solidFill>
                <a:schemeClr val="dk1"/>
              </a:solidFill>
            </a:endParaRPr>
          </a:p>
        </p:txBody>
      </p:sp>
      <p:sp>
        <p:nvSpPr>
          <p:cNvPr id="231" name="Shape 231"/>
          <p:cNvSpPr txBox="1"/>
          <p:nvPr/>
        </p:nvSpPr>
        <p:spPr>
          <a:xfrm>
            <a:off x="423333" y="2582334"/>
            <a:ext cx="8467592" cy="2761266"/>
          </a:xfrm>
          <a:prstGeom prst="rect">
            <a:avLst/>
          </a:prstGeom>
          <a:noFill/>
          <a:ln>
            <a:noFill/>
          </a:ln>
        </p:spPr>
        <p:txBody>
          <a:bodyPr lIns="91425" tIns="91425" rIns="91425" bIns="91425" anchor="t" anchorCtr="0">
            <a:noAutofit/>
          </a:bodyPr>
          <a:lstStyle/>
          <a:p>
            <a:pPr rtl="0">
              <a:spcBef>
                <a:spcPts val="0"/>
              </a:spcBef>
              <a:buNone/>
            </a:pPr>
            <a:r>
              <a:rPr lang="en" sz="3000" dirty="0">
                <a:solidFill>
                  <a:schemeClr val="dk1"/>
                </a:solidFill>
              </a:rPr>
              <a:t>Improvements due to:</a:t>
            </a:r>
          </a:p>
          <a:p>
            <a:pPr marL="457200" lvl="0" indent="-381000" rtl="0">
              <a:spcBef>
                <a:spcPts val="0"/>
              </a:spcBef>
              <a:buClr>
                <a:schemeClr val="dk1"/>
              </a:buClr>
              <a:buSzPct val="100000"/>
              <a:buFont typeface="Arial"/>
              <a:buChar char="●"/>
            </a:pPr>
            <a:r>
              <a:rPr lang="en" sz="2400" dirty="0">
                <a:solidFill>
                  <a:schemeClr val="dk1"/>
                </a:solidFill>
              </a:rPr>
              <a:t>case-sensitive keywords - eg “map” vs “MAP” (</a:t>
            </a:r>
            <a:r>
              <a:rPr lang="en" sz="2400" i="1" dirty="0">
                <a:solidFill>
                  <a:schemeClr val="dk1"/>
                </a:solidFill>
              </a:rPr>
              <a:t>Mycobacterium avium paratuberculosis</a:t>
            </a:r>
            <a:r>
              <a:rPr lang="en" sz="2400" dirty="0">
                <a:solidFill>
                  <a:schemeClr val="dk1"/>
                </a:solidFill>
              </a:rPr>
              <a:t>)</a:t>
            </a:r>
          </a:p>
          <a:p>
            <a:pPr marL="457200" lvl="0" indent="-381000" rtl="0">
              <a:spcBef>
                <a:spcPts val="0"/>
              </a:spcBef>
              <a:buClr>
                <a:schemeClr val="dk1"/>
              </a:buClr>
              <a:buSzPct val="100000"/>
              <a:buFont typeface="Arial"/>
              <a:buChar char="●"/>
            </a:pPr>
            <a:r>
              <a:rPr lang="en" sz="2400" dirty="0">
                <a:solidFill>
                  <a:schemeClr val="dk1"/>
                </a:solidFill>
              </a:rPr>
              <a:t>Rule-based system for applying parent disease labels</a:t>
            </a:r>
          </a:p>
          <a:p>
            <a:pPr marL="457200" lvl="0" indent="-381000" rtl="0">
              <a:spcBef>
                <a:spcPts val="0"/>
              </a:spcBef>
              <a:buClr>
                <a:schemeClr val="dk1"/>
              </a:buClr>
              <a:buSzPct val="100000"/>
              <a:buFont typeface="Arial"/>
              <a:buChar char="●"/>
            </a:pPr>
            <a:r>
              <a:rPr lang="en" sz="2400" dirty="0">
                <a:solidFill>
                  <a:schemeClr val="dk1"/>
                </a:solidFill>
              </a:rPr>
              <a:t>Fixed tokenization problems</a:t>
            </a:r>
          </a:p>
          <a:p>
            <a:pPr marL="457200" lvl="0" indent="-381000" rtl="0">
              <a:spcBef>
                <a:spcPts val="0"/>
              </a:spcBef>
              <a:buClr>
                <a:schemeClr val="dk1"/>
              </a:buClr>
              <a:buSzPct val="100000"/>
              <a:buFont typeface="Arial"/>
              <a:buChar char="●"/>
            </a:pPr>
            <a:r>
              <a:rPr lang="en" sz="2400" dirty="0">
                <a:solidFill>
                  <a:schemeClr val="dk1"/>
                </a:solidFill>
              </a:rPr>
              <a:t>Refined and expanded keyword sets</a:t>
            </a:r>
          </a:p>
          <a:p>
            <a:pPr lvl="0" rtl="0">
              <a:spcBef>
                <a:spcPts val="0"/>
              </a:spcBef>
              <a:buNone/>
            </a:pPr>
            <a:endParaRPr sz="3600" dirty="0">
              <a:solidFill>
                <a:schemeClr val="dk1"/>
              </a:solidFill>
            </a:endParaRPr>
          </a:p>
        </p:txBody>
      </p:sp>
    </p:spTree>
  </p:cSld>
  <p:clrMapOvr>
    <a:masterClrMapping/>
  </p:clrMapOvr>
  <p:transition xmlns:p14="http://schemas.microsoft.com/office/powerpoint/2010/mai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Shape 236"/>
          <p:cNvPicPr preferRelativeResize="0"/>
          <p:nvPr/>
        </p:nvPicPr>
        <p:blipFill>
          <a:blip r:embed="rId3">
            <a:alphaModFix/>
          </a:blip>
          <a:stretch>
            <a:fillRect/>
          </a:stretch>
        </p:blipFill>
        <p:spPr>
          <a:xfrm>
            <a:off x="3532650" y="373400"/>
            <a:ext cx="5097649" cy="3497325"/>
          </a:xfrm>
          <a:prstGeom prst="rect">
            <a:avLst/>
          </a:prstGeom>
          <a:noFill/>
          <a:ln>
            <a:noFill/>
          </a:ln>
        </p:spPr>
      </p:pic>
      <p:sp>
        <p:nvSpPr>
          <p:cNvPr id="237" name="Shape 237"/>
          <p:cNvSpPr txBox="1"/>
          <p:nvPr/>
        </p:nvSpPr>
        <p:spPr>
          <a:xfrm>
            <a:off x="461625" y="1076800"/>
            <a:ext cx="3243600" cy="3167999"/>
          </a:xfrm>
          <a:prstGeom prst="rect">
            <a:avLst/>
          </a:prstGeom>
          <a:noFill/>
          <a:ln>
            <a:noFill/>
          </a:ln>
        </p:spPr>
        <p:txBody>
          <a:bodyPr lIns="91425" tIns="91425" rIns="91425" bIns="91425" anchor="t" anchorCtr="0">
            <a:noAutofit/>
          </a:bodyPr>
          <a:lstStyle/>
          <a:p>
            <a:pPr lvl="0" rtl="0">
              <a:spcBef>
                <a:spcPts val="0"/>
              </a:spcBef>
              <a:buNone/>
            </a:pPr>
            <a:r>
              <a:rPr lang="en-US" sz="3600" dirty="0" smtClean="0">
                <a:solidFill>
                  <a:schemeClr val="dk1"/>
                </a:solidFill>
              </a:rPr>
              <a:t>GRITS handles</a:t>
            </a:r>
          </a:p>
          <a:p>
            <a:pPr lvl="0" rtl="0">
              <a:spcBef>
                <a:spcPts val="0"/>
              </a:spcBef>
              <a:buNone/>
            </a:pPr>
            <a:r>
              <a:rPr lang="en" sz="3600" dirty="0" smtClean="0">
                <a:solidFill>
                  <a:schemeClr val="dk1"/>
                </a:solidFill>
              </a:rPr>
              <a:t>HealthMap </a:t>
            </a:r>
            <a:r>
              <a:rPr lang="en" sz="3600" dirty="0">
                <a:solidFill>
                  <a:schemeClr val="dk1"/>
                </a:solidFill>
              </a:rPr>
              <a:t>articles with multiple disease labels</a:t>
            </a:r>
          </a:p>
        </p:txBody>
      </p:sp>
      <p:pic>
        <p:nvPicPr>
          <p:cNvPr id="238" name="Shape 238"/>
          <p:cNvPicPr preferRelativeResize="0"/>
          <p:nvPr/>
        </p:nvPicPr>
        <p:blipFill>
          <a:blip r:embed="rId4">
            <a:alphaModFix/>
          </a:blip>
          <a:stretch>
            <a:fillRect/>
          </a:stretch>
        </p:blipFill>
        <p:spPr>
          <a:xfrm>
            <a:off x="152400" y="152400"/>
            <a:ext cx="609600" cy="609600"/>
          </a:xfrm>
          <a:prstGeom prst="rect">
            <a:avLst/>
          </a:prstGeom>
          <a:noFill/>
          <a:ln>
            <a:noFill/>
          </a:ln>
        </p:spPr>
      </p:pic>
      <p:sp>
        <p:nvSpPr>
          <p:cNvPr id="239" name="Shape 239"/>
          <p:cNvSpPr/>
          <p:nvPr/>
        </p:nvSpPr>
        <p:spPr>
          <a:xfrm>
            <a:off x="4211575" y="1809625"/>
            <a:ext cx="2048700" cy="507300"/>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txBox="1"/>
          <p:nvPr/>
        </p:nvSpPr>
        <p:spPr>
          <a:xfrm>
            <a:off x="2038700" y="1914500"/>
            <a:ext cx="8306400" cy="9674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API improvements</a:t>
            </a:r>
          </a:p>
        </p:txBody>
      </p:sp>
    </p:spTree>
  </p:cSld>
  <p:clrMapOvr>
    <a:masterClrMapping/>
  </p:clrMapOvr>
  <p:transition xmlns:p14="http://schemas.microsoft.com/office/powerpoint/2010/mai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Shape 249"/>
          <p:cNvPicPr preferRelativeResize="0"/>
          <p:nvPr/>
        </p:nvPicPr>
        <p:blipFill>
          <a:blip r:embed="rId3">
            <a:alphaModFix/>
          </a:blip>
          <a:stretch>
            <a:fillRect/>
          </a:stretch>
        </p:blipFill>
        <p:spPr>
          <a:xfrm>
            <a:off x="892700" y="26700"/>
            <a:ext cx="2011550" cy="2003625"/>
          </a:xfrm>
          <a:prstGeom prst="rect">
            <a:avLst/>
          </a:prstGeom>
          <a:noFill/>
          <a:ln>
            <a:noFill/>
          </a:ln>
        </p:spPr>
      </p:pic>
      <p:pic>
        <p:nvPicPr>
          <p:cNvPr id="250" name="Shape 250"/>
          <p:cNvPicPr preferRelativeResize="0"/>
          <p:nvPr/>
        </p:nvPicPr>
        <p:blipFill>
          <a:blip r:embed="rId4">
            <a:alphaModFix/>
          </a:blip>
          <a:stretch>
            <a:fillRect/>
          </a:stretch>
        </p:blipFill>
        <p:spPr>
          <a:xfrm>
            <a:off x="123400" y="2666150"/>
            <a:ext cx="609600" cy="609600"/>
          </a:xfrm>
          <a:prstGeom prst="rect">
            <a:avLst/>
          </a:prstGeom>
          <a:noFill/>
          <a:ln>
            <a:noFill/>
          </a:ln>
        </p:spPr>
      </p:pic>
      <p:sp>
        <p:nvSpPr>
          <p:cNvPr id="251" name="Shape 251"/>
          <p:cNvSpPr txBox="1"/>
          <p:nvPr/>
        </p:nvSpPr>
        <p:spPr>
          <a:xfrm>
            <a:off x="2973350" y="437525"/>
            <a:ext cx="5350499" cy="1889100"/>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Girder DB now supports logging in with OAuth</a:t>
            </a:r>
          </a:p>
        </p:txBody>
      </p:sp>
      <p:sp>
        <p:nvSpPr>
          <p:cNvPr id="252" name="Shape 252"/>
          <p:cNvSpPr txBox="1"/>
          <p:nvPr/>
        </p:nvSpPr>
        <p:spPr>
          <a:xfrm>
            <a:off x="854200" y="2666150"/>
            <a:ext cx="8137199" cy="2206499"/>
          </a:xfrm>
          <a:prstGeom prst="rect">
            <a:avLst/>
          </a:prstGeom>
          <a:noFill/>
          <a:ln>
            <a:noFill/>
          </a:ln>
        </p:spPr>
        <p:txBody>
          <a:bodyPr lIns="91425" tIns="91425" rIns="91425" bIns="91425" anchor="t" anchorCtr="0">
            <a:noAutofit/>
          </a:bodyPr>
          <a:lstStyle/>
          <a:p>
            <a:pPr lvl="0" rtl="0">
              <a:spcBef>
                <a:spcPts val="0"/>
              </a:spcBef>
              <a:buNone/>
            </a:pPr>
            <a:r>
              <a:rPr lang="en-US" sz="3600" dirty="0" smtClean="0">
                <a:solidFill>
                  <a:schemeClr val="dk1"/>
                </a:solidFill>
              </a:rPr>
              <a:t>Integrated </a:t>
            </a:r>
            <a:r>
              <a:rPr lang="en" sz="3600" dirty="0" smtClean="0">
                <a:solidFill>
                  <a:schemeClr val="dk1"/>
                </a:solidFill>
              </a:rPr>
              <a:t>GRITS.md </a:t>
            </a:r>
            <a:r>
              <a:rPr lang="en" sz="3600" dirty="0">
                <a:solidFill>
                  <a:schemeClr val="dk1"/>
                </a:solidFill>
              </a:rPr>
              <a:t>API into a Girder plugin to share authentication and provide a single access point for the BSVE</a:t>
            </a:r>
          </a:p>
        </p:txBody>
      </p:sp>
    </p:spTree>
  </p:cSld>
  <p:clrMapOvr>
    <a:masterClrMapping/>
  </p:clrMapOvr>
  <p:transition xmlns:p14="http://schemas.microsoft.com/office/powerpoint/2010/mai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Shape 257"/>
          <p:cNvPicPr preferRelativeResize="0"/>
          <p:nvPr/>
        </p:nvPicPr>
        <p:blipFill>
          <a:blip r:embed="rId3">
            <a:alphaModFix/>
          </a:blip>
          <a:stretch>
            <a:fillRect/>
          </a:stretch>
        </p:blipFill>
        <p:spPr>
          <a:xfrm>
            <a:off x="169575" y="2724125"/>
            <a:ext cx="6101600" cy="2128025"/>
          </a:xfrm>
          <a:prstGeom prst="rect">
            <a:avLst/>
          </a:prstGeom>
          <a:noFill/>
          <a:ln>
            <a:noFill/>
          </a:ln>
        </p:spPr>
      </p:pic>
      <p:pic>
        <p:nvPicPr>
          <p:cNvPr id="258" name="Shape 258"/>
          <p:cNvPicPr preferRelativeResize="0"/>
          <p:nvPr/>
        </p:nvPicPr>
        <p:blipFill>
          <a:blip r:embed="rId4">
            <a:alphaModFix/>
          </a:blip>
          <a:stretch>
            <a:fillRect/>
          </a:stretch>
        </p:blipFill>
        <p:spPr>
          <a:xfrm>
            <a:off x="8428425" y="733000"/>
            <a:ext cx="609600" cy="609600"/>
          </a:xfrm>
          <a:prstGeom prst="rect">
            <a:avLst/>
          </a:prstGeom>
          <a:noFill/>
          <a:ln>
            <a:noFill/>
          </a:ln>
        </p:spPr>
      </p:pic>
      <p:sp>
        <p:nvSpPr>
          <p:cNvPr id="259" name="Shape 259"/>
          <p:cNvSpPr txBox="1"/>
          <p:nvPr/>
        </p:nvSpPr>
        <p:spPr>
          <a:xfrm>
            <a:off x="169575" y="186125"/>
            <a:ext cx="5350499" cy="1889100"/>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GRITS.db search API has a new option to search by diagnosed diseases</a:t>
            </a:r>
          </a:p>
        </p:txBody>
      </p:sp>
      <p:sp>
        <p:nvSpPr>
          <p:cNvPr id="260" name="Shape 260"/>
          <p:cNvSpPr txBox="1"/>
          <p:nvPr/>
        </p:nvSpPr>
        <p:spPr>
          <a:xfrm>
            <a:off x="6594225" y="1205225"/>
            <a:ext cx="2473500" cy="3828600"/>
          </a:xfrm>
          <a:prstGeom prst="rect">
            <a:avLst/>
          </a:prstGeom>
          <a:noFill/>
          <a:ln>
            <a:noFill/>
          </a:ln>
        </p:spPr>
        <p:txBody>
          <a:bodyPr lIns="91425" tIns="91425" rIns="91425" bIns="91425" anchor="t" anchorCtr="0">
            <a:noAutofit/>
          </a:bodyPr>
          <a:lstStyle/>
          <a:p>
            <a:pPr lvl="0" algn="r" rtl="0">
              <a:spcBef>
                <a:spcPts val="0"/>
              </a:spcBef>
              <a:buNone/>
            </a:pPr>
            <a:r>
              <a:rPr lang="en" sz="3600" dirty="0" smtClean="0">
                <a:solidFill>
                  <a:schemeClr val="dk1"/>
                </a:solidFill>
              </a:rPr>
              <a:t>allow</a:t>
            </a:r>
            <a:r>
              <a:rPr lang="en-US" sz="3600" dirty="0" smtClean="0">
                <a:solidFill>
                  <a:schemeClr val="dk1"/>
                </a:solidFill>
              </a:rPr>
              <a:t>s</a:t>
            </a:r>
            <a:r>
              <a:rPr lang="en" sz="3600" dirty="0" smtClean="0">
                <a:solidFill>
                  <a:schemeClr val="dk1"/>
                </a:solidFill>
              </a:rPr>
              <a:t> </a:t>
            </a:r>
            <a:r>
              <a:rPr lang="en" sz="3600" dirty="0">
                <a:solidFill>
                  <a:schemeClr val="dk1"/>
                </a:solidFill>
              </a:rPr>
              <a:t>searching extracted keywords</a:t>
            </a:r>
          </a:p>
        </p:txBody>
      </p:sp>
    </p:spTree>
  </p:cSld>
  <p:clrMapOvr>
    <a:masterClrMapping/>
  </p:clrMapOvr>
  <p:transition xmlns:p14="http://schemas.microsoft.com/office/powerpoint/2010/mai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Shape 265"/>
          <p:cNvSpPr txBox="1"/>
          <p:nvPr/>
        </p:nvSpPr>
        <p:spPr>
          <a:xfrm>
            <a:off x="1352900" y="1914500"/>
            <a:ext cx="8306400" cy="9674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Search and recommendations</a:t>
            </a:r>
          </a:p>
        </p:txBody>
      </p:sp>
    </p:spTree>
  </p:cSld>
  <p:clrMapOvr>
    <a:masterClrMapping/>
  </p:clrMapOvr>
  <p:transition xmlns:p14="http://schemas.microsoft.com/office/powerpoint/2010/mai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Shape 270"/>
          <p:cNvPicPr preferRelativeResize="0"/>
          <p:nvPr/>
        </p:nvPicPr>
        <p:blipFill>
          <a:blip r:embed="rId3">
            <a:alphaModFix/>
          </a:blip>
          <a:stretch>
            <a:fillRect/>
          </a:stretch>
        </p:blipFill>
        <p:spPr>
          <a:xfrm>
            <a:off x="838200" y="1353749"/>
            <a:ext cx="7184150" cy="3709925"/>
          </a:xfrm>
          <a:prstGeom prst="rect">
            <a:avLst/>
          </a:prstGeom>
          <a:noFill/>
          <a:ln>
            <a:noFill/>
          </a:ln>
        </p:spPr>
      </p:pic>
      <p:sp>
        <p:nvSpPr>
          <p:cNvPr id="271" name="Shape 271"/>
          <p:cNvSpPr txBox="1"/>
          <p:nvPr/>
        </p:nvSpPr>
        <p:spPr>
          <a:xfrm>
            <a:off x="169575" y="109925"/>
            <a:ext cx="8802600" cy="12929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The search page automatically fills in information from a diagnosis</a:t>
            </a:r>
          </a:p>
        </p:txBody>
      </p:sp>
      <p:sp>
        <p:nvSpPr>
          <p:cNvPr id="272" name="Shape 272"/>
          <p:cNvSpPr/>
          <p:nvPr/>
        </p:nvSpPr>
        <p:spPr>
          <a:xfrm>
            <a:off x="782575" y="1657225"/>
            <a:ext cx="1257299" cy="1292999"/>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pic>
        <p:nvPicPr>
          <p:cNvPr id="277" name="Shape 277"/>
          <p:cNvPicPr preferRelativeResize="0"/>
          <p:nvPr/>
        </p:nvPicPr>
        <p:blipFill>
          <a:blip r:embed="rId3">
            <a:alphaModFix/>
          </a:blip>
          <a:stretch>
            <a:fillRect/>
          </a:stretch>
        </p:blipFill>
        <p:spPr>
          <a:xfrm>
            <a:off x="838200" y="1353749"/>
            <a:ext cx="7184150" cy="3709925"/>
          </a:xfrm>
          <a:prstGeom prst="rect">
            <a:avLst/>
          </a:prstGeom>
          <a:noFill/>
          <a:ln>
            <a:noFill/>
          </a:ln>
        </p:spPr>
      </p:pic>
      <p:sp>
        <p:nvSpPr>
          <p:cNvPr id="278" name="Shape 278"/>
          <p:cNvSpPr txBox="1"/>
          <p:nvPr/>
        </p:nvSpPr>
        <p:spPr>
          <a:xfrm>
            <a:off x="169575" y="109925"/>
            <a:ext cx="8802600" cy="12929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Elasticsearch matches full text from articles in GRITS.db</a:t>
            </a:r>
          </a:p>
        </p:txBody>
      </p:sp>
      <p:sp>
        <p:nvSpPr>
          <p:cNvPr id="279" name="Shape 279"/>
          <p:cNvSpPr/>
          <p:nvPr/>
        </p:nvSpPr>
        <p:spPr>
          <a:xfrm>
            <a:off x="2687200" y="1686225"/>
            <a:ext cx="3577800" cy="3312299"/>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a:spLocks noGrp="1"/>
          </p:cNvSpPr>
          <p:nvPr>
            <p:ph type="body" idx="1"/>
          </p:nvPr>
        </p:nvSpPr>
        <p:spPr>
          <a:xfrm>
            <a:off x="457200" y="1063378"/>
            <a:ext cx="8229600" cy="3862471"/>
          </a:xfrm>
        </p:spPr>
        <p:txBody>
          <a:bodyPr/>
          <a:lstStyle/>
          <a:p>
            <a:pPr marL="457200" indent="-457200">
              <a:buFont typeface="Arial"/>
              <a:buChar char="•"/>
            </a:pPr>
            <a:r>
              <a:rPr lang="en-US" dirty="0" smtClean="0"/>
              <a:t>Introduction to EHA</a:t>
            </a:r>
          </a:p>
          <a:p>
            <a:pPr marL="457200" indent="-457200">
              <a:buFont typeface="Arial"/>
              <a:buChar char="•"/>
            </a:pPr>
            <a:r>
              <a:rPr lang="en-US" dirty="0" smtClean="0"/>
              <a:t>GRITS</a:t>
            </a:r>
          </a:p>
          <a:p>
            <a:pPr lvl="2">
              <a:buNone/>
            </a:pPr>
            <a:r>
              <a:rPr lang="en-US" dirty="0"/>
              <a:t>	</a:t>
            </a:r>
            <a:r>
              <a:rPr lang="en-US" dirty="0" smtClean="0"/>
              <a:t>- What is it?</a:t>
            </a:r>
          </a:p>
          <a:p>
            <a:pPr lvl="2">
              <a:buNone/>
            </a:pPr>
            <a:r>
              <a:rPr lang="en-US" dirty="0"/>
              <a:t>	</a:t>
            </a:r>
            <a:r>
              <a:rPr lang="en-US" dirty="0" smtClean="0"/>
              <a:t>- </a:t>
            </a:r>
            <a:r>
              <a:rPr lang="en-US" dirty="0"/>
              <a:t>How does it work</a:t>
            </a:r>
            <a:r>
              <a:rPr lang="en-US" dirty="0" smtClean="0"/>
              <a:t>?</a:t>
            </a:r>
          </a:p>
          <a:p>
            <a:pPr marL="457200" lvl="2" indent="-457200">
              <a:buFont typeface="Arial"/>
              <a:buChar char="•"/>
            </a:pPr>
            <a:r>
              <a:rPr lang="en-US" sz="3200" dirty="0" smtClean="0"/>
              <a:t>Future Work</a:t>
            </a:r>
          </a:p>
          <a:p>
            <a:pPr lvl="2">
              <a:buNone/>
            </a:pPr>
            <a:r>
              <a:rPr lang="en-US" sz="3200" dirty="0" smtClean="0"/>
              <a:t>	- </a:t>
            </a:r>
            <a:r>
              <a:rPr lang="en-US" dirty="0" err="1" smtClean="0"/>
              <a:t>Eidr</a:t>
            </a:r>
            <a:endParaRPr lang="en-US" dirty="0" smtClean="0"/>
          </a:p>
          <a:p>
            <a:pPr lvl="2">
              <a:buNone/>
            </a:pPr>
            <a:r>
              <a:rPr lang="en-US" dirty="0"/>
              <a:t>	</a:t>
            </a:r>
            <a:r>
              <a:rPr lang="en-US" dirty="0" smtClean="0"/>
              <a:t>-  Mantle</a:t>
            </a:r>
          </a:p>
          <a:p>
            <a:pPr lvl="2">
              <a:buNone/>
            </a:pPr>
            <a:endParaRPr lang="en-US" sz="3200" dirty="0"/>
          </a:p>
          <a:p>
            <a:pPr lvl="2">
              <a:buNone/>
            </a:pPr>
            <a:endParaRPr lang="en-US" dirty="0" smtClean="0"/>
          </a:p>
          <a:p>
            <a:pPr marL="342900" lvl="2" indent="-342900">
              <a:buFont typeface="Arial"/>
              <a:buChar char="•"/>
            </a:pPr>
            <a:endParaRPr lang="en-US" dirty="0" smtClean="0"/>
          </a:p>
          <a:p>
            <a:pPr marL="342900" lvl="2" indent="-342900">
              <a:buFont typeface="Arial"/>
              <a:buChar char="•"/>
            </a:pPr>
            <a:endParaRPr lang="en-US" dirty="0" smtClean="0"/>
          </a:p>
          <a:p>
            <a:pPr lvl="3">
              <a:buNone/>
            </a:pPr>
            <a:endParaRPr lang="en-US" dirty="0" smtClean="0"/>
          </a:p>
          <a:p>
            <a:endParaRPr lang="en-US" dirty="0"/>
          </a:p>
        </p:txBody>
      </p:sp>
      <p:pic>
        <p:nvPicPr>
          <p:cNvPr id="4" name="Shape 128"/>
          <p:cNvPicPr preferRelativeResize="0"/>
          <p:nvPr/>
        </p:nvPicPr>
        <p:blipFill>
          <a:blip r:embed="rId2">
            <a:alphaModFix/>
          </a:blip>
          <a:stretch>
            <a:fillRect/>
          </a:stretch>
        </p:blipFill>
        <p:spPr>
          <a:xfrm>
            <a:off x="5853531" y="126574"/>
            <a:ext cx="2856846" cy="953773"/>
          </a:xfrm>
          <a:prstGeom prst="rect">
            <a:avLst/>
          </a:prstGeom>
          <a:noFill/>
          <a:ln>
            <a:noFill/>
          </a:ln>
        </p:spPr>
      </p:pic>
    </p:spTree>
    <p:extLst>
      <p:ext uri="{BB962C8B-B14F-4D97-AF65-F5344CB8AC3E}">
        <p14:creationId xmlns:p14="http://schemas.microsoft.com/office/powerpoint/2010/main" val="42118982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Shape 284"/>
          <p:cNvPicPr preferRelativeResize="0"/>
          <p:nvPr/>
        </p:nvPicPr>
        <p:blipFill>
          <a:blip r:embed="rId3">
            <a:alphaModFix/>
          </a:blip>
          <a:stretch>
            <a:fillRect/>
          </a:stretch>
        </p:blipFill>
        <p:spPr>
          <a:xfrm>
            <a:off x="838200" y="1353749"/>
            <a:ext cx="7184150" cy="3709925"/>
          </a:xfrm>
          <a:prstGeom prst="rect">
            <a:avLst/>
          </a:prstGeom>
          <a:noFill/>
          <a:ln>
            <a:noFill/>
          </a:ln>
        </p:spPr>
      </p:pic>
      <p:sp>
        <p:nvSpPr>
          <p:cNvPr id="285" name="Shape 285"/>
          <p:cNvSpPr txBox="1"/>
          <p:nvPr/>
        </p:nvSpPr>
        <p:spPr>
          <a:xfrm>
            <a:off x="169575" y="109925"/>
            <a:ext cx="8802600" cy="12929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Search supports </a:t>
            </a:r>
            <a:r>
              <a:rPr lang="en" sz="3600" b="1" i="1">
                <a:solidFill>
                  <a:schemeClr val="dk1"/>
                </a:solidFill>
              </a:rPr>
              <a:t>any</a:t>
            </a:r>
            <a:r>
              <a:rPr lang="en" sz="3600" b="1">
                <a:solidFill>
                  <a:schemeClr val="dk1"/>
                </a:solidFill>
              </a:rPr>
              <a:t> </a:t>
            </a:r>
            <a:r>
              <a:rPr lang="en" sz="3600">
                <a:solidFill>
                  <a:schemeClr val="dk1"/>
                </a:solidFill>
              </a:rPr>
              <a:t>or </a:t>
            </a:r>
            <a:r>
              <a:rPr lang="en" sz="3600" b="1" i="1">
                <a:solidFill>
                  <a:schemeClr val="dk1"/>
                </a:solidFill>
              </a:rPr>
              <a:t>all </a:t>
            </a:r>
            <a:r>
              <a:rPr lang="en" sz="3600">
                <a:solidFill>
                  <a:schemeClr val="dk1"/>
                </a:solidFill>
              </a:rPr>
              <a:t>keywords</a:t>
            </a:r>
          </a:p>
        </p:txBody>
      </p:sp>
      <p:sp>
        <p:nvSpPr>
          <p:cNvPr id="286" name="Shape 286"/>
          <p:cNvSpPr/>
          <p:nvPr/>
        </p:nvSpPr>
        <p:spPr>
          <a:xfrm>
            <a:off x="782200" y="2197125"/>
            <a:ext cx="1296600" cy="1292999"/>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Shape 291"/>
          <p:cNvPicPr preferRelativeResize="0"/>
          <p:nvPr/>
        </p:nvPicPr>
        <p:blipFill>
          <a:blip r:embed="rId3">
            <a:alphaModFix/>
          </a:blip>
          <a:stretch>
            <a:fillRect/>
          </a:stretch>
        </p:blipFill>
        <p:spPr>
          <a:xfrm>
            <a:off x="838200" y="1353749"/>
            <a:ext cx="7184150" cy="3709925"/>
          </a:xfrm>
          <a:prstGeom prst="rect">
            <a:avLst/>
          </a:prstGeom>
          <a:noFill/>
          <a:ln>
            <a:noFill/>
          </a:ln>
        </p:spPr>
      </p:pic>
      <p:sp>
        <p:nvSpPr>
          <p:cNvPr id="292" name="Shape 292"/>
          <p:cNvSpPr txBox="1"/>
          <p:nvPr/>
        </p:nvSpPr>
        <p:spPr>
          <a:xfrm>
            <a:off x="169575" y="109925"/>
            <a:ext cx="8802600" cy="12929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Search results can be sorted by date or elasticsearch relevance score</a:t>
            </a:r>
          </a:p>
        </p:txBody>
      </p:sp>
      <p:sp>
        <p:nvSpPr>
          <p:cNvPr id="293" name="Shape 293"/>
          <p:cNvSpPr/>
          <p:nvPr/>
        </p:nvSpPr>
        <p:spPr>
          <a:xfrm>
            <a:off x="4211200" y="1282725"/>
            <a:ext cx="1145100" cy="283499"/>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294" name="Shape 294"/>
          <p:cNvSpPr/>
          <p:nvPr/>
        </p:nvSpPr>
        <p:spPr>
          <a:xfrm>
            <a:off x="2603975" y="2334275"/>
            <a:ext cx="1145100" cy="283499"/>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295" name="Shape 295"/>
          <p:cNvSpPr/>
          <p:nvPr/>
        </p:nvSpPr>
        <p:spPr>
          <a:xfrm>
            <a:off x="2603975" y="3401075"/>
            <a:ext cx="1145100" cy="283499"/>
          </a:xfrm>
          <a:prstGeom prst="rect">
            <a:avLst/>
          </a:prstGeom>
          <a:noFill/>
          <a:ln w="76200" cap="flat">
            <a:solidFill>
              <a:srgbClr val="FF0000"/>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txBox="1"/>
          <p:nvPr/>
        </p:nvSpPr>
        <p:spPr>
          <a:xfrm>
            <a:off x="169575" y="1710125"/>
            <a:ext cx="5699100" cy="45017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Results are aggregated by country and date range</a:t>
            </a:r>
          </a:p>
        </p:txBody>
      </p:sp>
      <p:pic>
        <p:nvPicPr>
          <p:cNvPr id="301" name="Shape 301"/>
          <p:cNvPicPr preferRelativeResize="0"/>
          <p:nvPr/>
        </p:nvPicPr>
        <p:blipFill>
          <a:blip r:embed="rId3">
            <a:alphaModFix/>
          </a:blip>
          <a:stretch>
            <a:fillRect/>
          </a:stretch>
        </p:blipFill>
        <p:spPr>
          <a:xfrm>
            <a:off x="6089500" y="146500"/>
            <a:ext cx="2743149" cy="4981600"/>
          </a:xfrm>
          <a:prstGeom prst="rect">
            <a:avLst/>
          </a:prstGeom>
          <a:noFill/>
          <a:ln>
            <a:noFill/>
          </a:ln>
        </p:spPr>
      </p:pic>
    </p:spTree>
  </p:cSld>
  <p:clrMapOvr>
    <a:masterClrMapping/>
  </p:clrMapOvr>
  <p:transition xmlns:p14="http://schemas.microsoft.com/office/powerpoint/2010/mai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Shape 306"/>
          <p:cNvSpPr txBox="1"/>
          <p:nvPr/>
        </p:nvSpPr>
        <p:spPr>
          <a:xfrm>
            <a:off x="150250" y="-47200"/>
            <a:ext cx="8870100" cy="10067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Search results can also be displayed on a map</a:t>
            </a:r>
          </a:p>
        </p:txBody>
      </p:sp>
      <p:pic>
        <p:nvPicPr>
          <p:cNvPr id="307" name="Shape 307"/>
          <p:cNvPicPr preferRelativeResize="0"/>
          <p:nvPr/>
        </p:nvPicPr>
        <p:blipFill>
          <a:blip r:embed="rId3">
            <a:alphaModFix/>
          </a:blip>
          <a:stretch>
            <a:fillRect/>
          </a:stretch>
        </p:blipFill>
        <p:spPr>
          <a:xfrm>
            <a:off x="1371600" y="780600"/>
            <a:ext cx="7532575" cy="4206424"/>
          </a:xfrm>
          <a:prstGeom prst="rect">
            <a:avLst/>
          </a:prstGeom>
          <a:noFill/>
          <a:ln>
            <a:noFill/>
          </a:ln>
        </p:spPr>
      </p:pic>
      <p:pic>
        <p:nvPicPr>
          <p:cNvPr id="308" name="Shape 308"/>
          <p:cNvPicPr preferRelativeResize="0"/>
          <p:nvPr/>
        </p:nvPicPr>
        <p:blipFill>
          <a:blip r:embed="rId4">
            <a:alphaModFix/>
          </a:blip>
          <a:stretch>
            <a:fillRect/>
          </a:stretch>
        </p:blipFill>
        <p:spPr>
          <a:xfrm>
            <a:off x="150250" y="4464925"/>
            <a:ext cx="609600" cy="609600"/>
          </a:xfrm>
          <a:prstGeom prst="rect">
            <a:avLst/>
          </a:prstGeom>
          <a:noFill/>
          <a:ln>
            <a:noFill/>
          </a:ln>
        </p:spPr>
      </p:pic>
    </p:spTree>
  </p:cSld>
  <p:clrMapOvr>
    <a:masterClrMapping/>
  </p:clrMapOvr>
  <p:transition xmlns:p14="http://schemas.microsoft.com/office/powerpoint/2010/mai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Shape 313"/>
          <p:cNvSpPr txBox="1"/>
          <p:nvPr/>
        </p:nvSpPr>
        <p:spPr>
          <a:xfrm>
            <a:off x="660725" y="1818975"/>
            <a:ext cx="8306400" cy="9674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2. Network of experts - GRITS.net</a:t>
            </a:r>
          </a:p>
        </p:txBody>
      </p:sp>
    </p:spTree>
  </p:cSld>
  <p:clrMapOvr>
    <a:masterClrMapping/>
  </p:clrMapOvr>
  <p:transition xmlns:p14="http://schemas.microsoft.com/office/powerpoint/2010/mai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Shape 337"/>
          <p:cNvPicPr preferRelativeResize="0"/>
          <p:nvPr/>
        </p:nvPicPr>
        <p:blipFill>
          <a:blip r:embed="rId3">
            <a:alphaModFix/>
          </a:blip>
          <a:stretch>
            <a:fillRect/>
          </a:stretch>
        </p:blipFill>
        <p:spPr>
          <a:xfrm>
            <a:off x="270450" y="510625"/>
            <a:ext cx="4726400" cy="3789450"/>
          </a:xfrm>
          <a:prstGeom prst="rect">
            <a:avLst/>
          </a:prstGeom>
          <a:noFill/>
          <a:ln>
            <a:noFill/>
          </a:ln>
        </p:spPr>
      </p:pic>
      <p:sp>
        <p:nvSpPr>
          <p:cNvPr id="338" name="Shape 338"/>
          <p:cNvSpPr txBox="1"/>
          <p:nvPr/>
        </p:nvSpPr>
        <p:spPr>
          <a:xfrm>
            <a:off x="5616850" y="957775"/>
            <a:ext cx="2745599" cy="33422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Experts can interact with GRITS by email</a:t>
            </a:r>
          </a:p>
        </p:txBody>
      </p:sp>
      <p:pic>
        <p:nvPicPr>
          <p:cNvPr id="339" name="Shape 339"/>
          <p:cNvPicPr preferRelativeResize="0"/>
          <p:nvPr/>
        </p:nvPicPr>
        <p:blipFill>
          <a:blip r:embed="rId4">
            <a:alphaModFix/>
          </a:blip>
          <a:stretch>
            <a:fillRect/>
          </a:stretch>
        </p:blipFill>
        <p:spPr>
          <a:xfrm>
            <a:off x="8362450" y="244225"/>
            <a:ext cx="609600" cy="609600"/>
          </a:xfrm>
          <a:prstGeom prst="rect">
            <a:avLst/>
          </a:prstGeom>
          <a:noFill/>
          <a:ln>
            <a:noFill/>
          </a:ln>
        </p:spPr>
      </p:pic>
    </p:spTree>
  </p:cSld>
  <p:clrMapOvr>
    <a:masterClrMapping/>
  </p:clrMapOvr>
  <p:transition xmlns:p14="http://schemas.microsoft.com/office/powerpoint/2010/main" spd="slow">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txBox="1"/>
          <p:nvPr/>
        </p:nvSpPr>
        <p:spPr>
          <a:xfrm>
            <a:off x="1422725" y="1818975"/>
            <a:ext cx="8306400" cy="9674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Dashboard improvements</a:t>
            </a:r>
          </a:p>
        </p:txBody>
      </p:sp>
    </p:spTree>
  </p:cSld>
  <p:clrMapOvr>
    <a:masterClrMapping/>
  </p:clrMapOvr>
  <p:transition xmlns:p14="http://schemas.microsoft.com/office/powerpoint/2010/mai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Shape 323"/>
          <p:cNvSpPr txBox="1"/>
          <p:nvPr/>
        </p:nvSpPr>
        <p:spPr>
          <a:xfrm>
            <a:off x="150250" y="3839000"/>
            <a:ext cx="8870100" cy="10067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Stabilized article text makes it easier to read an article while highlighting features</a:t>
            </a:r>
          </a:p>
        </p:txBody>
      </p:sp>
      <p:pic>
        <p:nvPicPr>
          <p:cNvPr id="324" name="Shape 324"/>
          <p:cNvPicPr preferRelativeResize="0"/>
          <p:nvPr/>
        </p:nvPicPr>
        <p:blipFill>
          <a:blip r:embed="rId3">
            <a:alphaModFix/>
          </a:blip>
          <a:stretch>
            <a:fillRect/>
          </a:stretch>
        </p:blipFill>
        <p:spPr>
          <a:xfrm>
            <a:off x="5202825" y="1011225"/>
            <a:ext cx="3653450" cy="1952485"/>
          </a:xfrm>
          <a:prstGeom prst="rect">
            <a:avLst/>
          </a:prstGeom>
          <a:noFill/>
          <a:ln>
            <a:noFill/>
          </a:ln>
        </p:spPr>
      </p:pic>
      <p:pic>
        <p:nvPicPr>
          <p:cNvPr id="325" name="Shape 325"/>
          <p:cNvPicPr preferRelativeResize="0"/>
          <p:nvPr/>
        </p:nvPicPr>
        <p:blipFill>
          <a:blip r:embed="rId4">
            <a:alphaModFix/>
          </a:blip>
          <a:stretch>
            <a:fillRect/>
          </a:stretch>
        </p:blipFill>
        <p:spPr>
          <a:xfrm>
            <a:off x="218925" y="1017950"/>
            <a:ext cx="3653450" cy="1940525"/>
          </a:xfrm>
          <a:prstGeom prst="rect">
            <a:avLst/>
          </a:prstGeom>
          <a:noFill/>
          <a:ln>
            <a:noFill/>
          </a:ln>
        </p:spPr>
      </p:pic>
      <p:sp>
        <p:nvSpPr>
          <p:cNvPr id="326" name="Shape 326"/>
          <p:cNvSpPr/>
          <p:nvPr/>
        </p:nvSpPr>
        <p:spPr>
          <a:xfrm>
            <a:off x="4080000" y="1595250"/>
            <a:ext cx="1034399" cy="531600"/>
          </a:xfrm>
          <a:prstGeom prst="rightArrow">
            <a:avLst>
              <a:gd name="adj1" fmla="val 50000"/>
              <a:gd name="adj2" fmla="val 5000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Shape 331"/>
          <p:cNvPicPr preferRelativeResize="0"/>
          <p:nvPr/>
        </p:nvPicPr>
        <p:blipFill>
          <a:blip r:embed="rId3">
            <a:alphaModFix/>
          </a:blip>
          <a:stretch>
            <a:fillRect/>
          </a:stretch>
        </p:blipFill>
        <p:spPr>
          <a:xfrm>
            <a:off x="777925" y="1645725"/>
            <a:ext cx="7761250" cy="3275400"/>
          </a:xfrm>
          <a:prstGeom prst="rect">
            <a:avLst/>
          </a:prstGeom>
          <a:noFill/>
          <a:ln>
            <a:noFill/>
          </a:ln>
        </p:spPr>
      </p:pic>
      <p:sp>
        <p:nvSpPr>
          <p:cNvPr id="332" name="Shape 332"/>
          <p:cNvSpPr txBox="1"/>
          <p:nvPr/>
        </p:nvSpPr>
        <p:spPr>
          <a:xfrm>
            <a:off x="273900" y="186700"/>
            <a:ext cx="8870100" cy="10067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The dashboard can highlight all features in a category, and features across categories</a:t>
            </a:r>
          </a:p>
        </p:txBody>
      </p:sp>
    </p:spTree>
  </p:cSld>
  <p:clrMapOvr>
    <a:masterClrMapping/>
  </p:clrMapOvr>
  <p:transition xmlns:p14="http://schemas.microsoft.com/office/powerpoint/2010/mai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Shape 344"/>
          <p:cNvSpPr txBox="1"/>
          <p:nvPr/>
        </p:nvSpPr>
        <p:spPr>
          <a:xfrm>
            <a:off x="1419775" y="1742775"/>
            <a:ext cx="8766599" cy="967499"/>
          </a:xfrm>
          <a:prstGeom prst="rect">
            <a:avLst/>
          </a:prstGeom>
          <a:noFill/>
          <a:ln>
            <a:noFill/>
          </a:ln>
        </p:spPr>
        <p:txBody>
          <a:bodyPr lIns="91425" tIns="91425" rIns="91425" bIns="91425" anchor="t" anchorCtr="0">
            <a:noAutofit/>
          </a:bodyPr>
          <a:lstStyle/>
          <a:p>
            <a:pPr marL="457200" lvl="0" indent="-457200" rtl="0">
              <a:spcBef>
                <a:spcPts val="0"/>
              </a:spcBef>
              <a:buClr>
                <a:schemeClr val="dk1"/>
              </a:buClr>
              <a:buSzPct val="100000"/>
              <a:buFont typeface="Arial"/>
              <a:buAutoNum type="arabicPeriod" startAt="3"/>
            </a:pPr>
            <a:r>
              <a:rPr lang="en" sz="3600">
                <a:solidFill>
                  <a:schemeClr val="dk1"/>
                </a:solidFill>
              </a:rPr>
              <a:t>Infrastructure - GRITS.db</a:t>
            </a:r>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We Are</a:t>
            </a:r>
            <a:endParaRPr lang="en-US" dirty="0"/>
          </a:p>
        </p:txBody>
      </p:sp>
      <p:sp>
        <p:nvSpPr>
          <p:cNvPr id="3" name="Text Placeholder 2"/>
          <p:cNvSpPr>
            <a:spLocks noGrp="1"/>
          </p:cNvSpPr>
          <p:nvPr>
            <p:ph type="body" idx="1"/>
          </p:nvPr>
        </p:nvSpPr>
        <p:spPr>
          <a:xfrm>
            <a:off x="457200" y="937846"/>
            <a:ext cx="8229600" cy="3988003"/>
          </a:xfrm>
        </p:spPr>
        <p:txBody>
          <a:bodyPr/>
          <a:lstStyle/>
          <a:p>
            <a:pPr>
              <a:buNone/>
            </a:pPr>
            <a:endParaRPr lang="en-US" dirty="0" smtClean="0"/>
          </a:p>
          <a:p>
            <a:pPr>
              <a:buNone/>
            </a:pPr>
            <a:r>
              <a:rPr lang="en-US" dirty="0" smtClean="0"/>
              <a:t>EcoHealth </a:t>
            </a:r>
            <a:r>
              <a:rPr lang="en-US" dirty="0"/>
              <a:t>Alliance leads cutting-edge research into the critical connections between human and wildlife health and delicate ecosystems. With this science we develop solutions that promote conservation and prevent pandemics.</a:t>
            </a:r>
          </a:p>
        </p:txBody>
      </p:sp>
      <p:pic>
        <p:nvPicPr>
          <p:cNvPr id="4" name="Shape 128"/>
          <p:cNvPicPr preferRelativeResize="0"/>
          <p:nvPr/>
        </p:nvPicPr>
        <p:blipFill>
          <a:blip r:embed="rId3">
            <a:alphaModFix/>
          </a:blip>
          <a:stretch>
            <a:fillRect/>
          </a:stretch>
        </p:blipFill>
        <p:spPr>
          <a:xfrm>
            <a:off x="5853531" y="126574"/>
            <a:ext cx="2856846" cy="953773"/>
          </a:xfrm>
          <a:prstGeom prst="rect">
            <a:avLst/>
          </a:prstGeom>
          <a:noFill/>
          <a:ln>
            <a:noFill/>
          </a:ln>
        </p:spPr>
      </p:pic>
    </p:spTree>
    <p:extLst>
      <p:ext uri="{BB962C8B-B14F-4D97-AF65-F5344CB8AC3E}">
        <p14:creationId xmlns:p14="http://schemas.microsoft.com/office/powerpoint/2010/main" val="38926515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Shape 349"/>
          <p:cNvSpPr txBox="1"/>
          <p:nvPr/>
        </p:nvSpPr>
        <p:spPr>
          <a:xfrm>
            <a:off x="320175" y="1232450"/>
            <a:ext cx="8549099" cy="2697300"/>
          </a:xfrm>
          <a:prstGeom prst="rect">
            <a:avLst/>
          </a:prstGeom>
          <a:noFill/>
          <a:ln>
            <a:noFill/>
          </a:ln>
        </p:spPr>
        <p:txBody>
          <a:bodyPr lIns="91425" tIns="91425" rIns="91425" bIns="91425" anchor="t" anchorCtr="0">
            <a:noAutofit/>
          </a:bodyPr>
          <a:lstStyle/>
          <a:p>
            <a:pPr marL="457200" lvl="0" indent="-381000" rtl="0">
              <a:spcBef>
                <a:spcPts val="0"/>
              </a:spcBef>
              <a:buClr>
                <a:srgbClr val="000000"/>
              </a:buClr>
              <a:buSzPct val="100000"/>
              <a:buFont typeface="Arial"/>
              <a:buChar char="●"/>
            </a:pPr>
            <a:r>
              <a:rPr lang="en" sz="2400"/>
              <a:t>Enhanced plugin framework</a:t>
            </a:r>
          </a:p>
          <a:p>
            <a:pPr marL="457200" lvl="0" indent="-381000" rtl="0">
              <a:spcBef>
                <a:spcPts val="0"/>
              </a:spcBef>
              <a:buClr>
                <a:srgbClr val="000000"/>
              </a:buClr>
              <a:buSzPct val="100000"/>
              <a:buFont typeface="Arial"/>
              <a:buChar char="●"/>
            </a:pPr>
            <a:r>
              <a:rPr lang="en" sz="2400"/>
              <a:t>Support for data provenance and automated metadata extraction</a:t>
            </a:r>
          </a:p>
          <a:p>
            <a:pPr marL="457200" lvl="0" indent="-381000" rtl="0">
              <a:spcBef>
                <a:spcPts val="0"/>
              </a:spcBef>
              <a:buClr>
                <a:srgbClr val="000000"/>
              </a:buClr>
              <a:buSzPct val="100000"/>
              <a:buFont typeface="Arial"/>
              <a:buChar char="●"/>
            </a:pPr>
            <a:r>
              <a:rPr lang="en" sz="2400"/>
              <a:t>Various security enhancements including closed registration and API decorators for REST endpoint security</a:t>
            </a:r>
          </a:p>
          <a:p>
            <a:pPr marL="457200" lvl="0" indent="-381000" rtl="0">
              <a:spcBef>
                <a:spcPts val="0"/>
              </a:spcBef>
              <a:buClr>
                <a:srgbClr val="000000"/>
              </a:buClr>
              <a:buSzPct val="100000"/>
              <a:buFont typeface="Arial"/>
              <a:buChar char="●"/>
            </a:pPr>
            <a:r>
              <a:rPr lang="en" sz="2400"/>
              <a:t>Web client page for system administrators</a:t>
            </a:r>
          </a:p>
          <a:p>
            <a:pPr marL="457200" lvl="0" indent="-381000" rtl="0">
              <a:spcBef>
                <a:spcPts val="0"/>
              </a:spcBef>
              <a:buClr>
                <a:srgbClr val="000000"/>
              </a:buClr>
              <a:buSzPct val="100000"/>
              <a:buFont typeface="Arial"/>
              <a:buChar char="●"/>
            </a:pPr>
            <a:r>
              <a:rPr lang="en" sz="2400"/>
              <a:t>Folder-level metadata to support outbreak portfolios</a:t>
            </a:r>
          </a:p>
          <a:p>
            <a:pPr marL="457200" lvl="0" indent="-381000">
              <a:spcBef>
                <a:spcPts val="0"/>
              </a:spcBef>
              <a:buClr>
                <a:srgbClr val="000000"/>
              </a:buClr>
              <a:buSzPct val="100000"/>
              <a:buFont typeface="Arial"/>
              <a:buChar char="●"/>
            </a:pPr>
            <a:r>
              <a:rPr lang="en" sz="2400"/>
              <a:t>Improved geospatial search using MongoDB’s geospatial query extensions</a:t>
            </a:r>
          </a:p>
        </p:txBody>
      </p:sp>
      <p:pic>
        <p:nvPicPr>
          <p:cNvPr id="350" name="Shape 350"/>
          <p:cNvPicPr preferRelativeResize="0"/>
          <p:nvPr/>
        </p:nvPicPr>
        <p:blipFill>
          <a:blip r:embed="rId3">
            <a:alphaModFix/>
          </a:blip>
          <a:stretch>
            <a:fillRect/>
          </a:stretch>
        </p:blipFill>
        <p:spPr>
          <a:xfrm>
            <a:off x="4916512" y="62562"/>
            <a:ext cx="4029075" cy="942975"/>
          </a:xfrm>
          <a:prstGeom prst="rect">
            <a:avLst/>
          </a:prstGeom>
          <a:noFill/>
          <a:ln>
            <a:noFill/>
          </a:ln>
        </p:spPr>
      </p:pic>
    </p:spTree>
  </p:cSld>
  <p:clrMapOvr>
    <a:masterClrMapping/>
  </p:clrMapOvr>
  <p:transition xmlns:p14="http://schemas.microsoft.com/office/powerpoint/2010/main" spd="slow">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pic>
        <p:nvPicPr>
          <p:cNvPr id="355" name="Shape 355"/>
          <p:cNvPicPr preferRelativeResize="0"/>
          <p:nvPr/>
        </p:nvPicPr>
        <p:blipFill>
          <a:blip r:embed="rId3">
            <a:alphaModFix/>
          </a:blip>
          <a:stretch>
            <a:fillRect/>
          </a:stretch>
        </p:blipFill>
        <p:spPr>
          <a:xfrm>
            <a:off x="654563" y="241925"/>
            <a:ext cx="8223311" cy="2087699"/>
          </a:xfrm>
          <a:prstGeom prst="rect">
            <a:avLst/>
          </a:prstGeom>
          <a:noFill/>
          <a:ln>
            <a:noFill/>
          </a:ln>
        </p:spPr>
      </p:pic>
      <p:sp>
        <p:nvSpPr>
          <p:cNvPr id="356" name="Shape 356"/>
          <p:cNvSpPr txBox="1"/>
          <p:nvPr/>
        </p:nvSpPr>
        <p:spPr>
          <a:xfrm>
            <a:off x="152400" y="3370625"/>
            <a:ext cx="8518200" cy="2087700"/>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The diagnosis API and task queue are monitored and load tested</a:t>
            </a:r>
          </a:p>
        </p:txBody>
      </p:sp>
    </p:spTree>
  </p:cSld>
  <p:clrMapOvr>
    <a:masterClrMapping/>
  </p:clrMapOvr>
  <p:transition xmlns:p14="http://schemas.microsoft.com/office/powerpoint/2010/main" spd="slow">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Shape 361"/>
          <p:cNvPicPr preferRelativeResize="0"/>
          <p:nvPr/>
        </p:nvPicPr>
        <p:blipFill>
          <a:blip r:embed="rId3">
            <a:alphaModFix/>
          </a:blip>
          <a:stretch>
            <a:fillRect/>
          </a:stretch>
        </p:blipFill>
        <p:spPr>
          <a:xfrm>
            <a:off x="3392750" y="856900"/>
            <a:ext cx="5374975" cy="3609174"/>
          </a:xfrm>
          <a:prstGeom prst="rect">
            <a:avLst/>
          </a:prstGeom>
          <a:noFill/>
          <a:ln>
            <a:noFill/>
          </a:ln>
        </p:spPr>
      </p:pic>
      <p:sp>
        <p:nvSpPr>
          <p:cNvPr id="362" name="Shape 362"/>
          <p:cNvSpPr txBox="1"/>
          <p:nvPr/>
        </p:nvSpPr>
        <p:spPr>
          <a:xfrm>
            <a:off x="216225" y="558900"/>
            <a:ext cx="2867999" cy="4025699"/>
          </a:xfrm>
          <a:prstGeom prst="rect">
            <a:avLst/>
          </a:prstGeom>
          <a:noFill/>
          <a:ln>
            <a:noFill/>
          </a:ln>
        </p:spPr>
        <p:txBody>
          <a:bodyPr lIns="91425" tIns="91425" rIns="91425" bIns="91425" anchor="t" anchorCtr="0">
            <a:noAutofit/>
          </a:bodyPr>
          <a:lstStyle/>
          <a:p>
            <a:pPr lvl="0" rtl="0">
              <a:spcBef>
                <a:spcPts val="0"/>
              </a:spcBef>
              <a:buNone/>
            </a:pPr>
            <a:r>
              <a:rPr lang="en" sz="3600">
                <a:solidFill>
                  <a:schemeClr val="dk1"/>
                </a:solidFill>
              </a:rPr>
              <a:t>GRITS components are deployed using an Ansible playbook</a:t>
            </a:r>
          </a:p>
        </p:txBody>
      </p:sp>
      <p:pic>
        <p:nvPicPr>
          <p:cNvPr id="363" name="Shape 363"/>
          <p:cNvPicPr preferRelativeResize="0"/>
          <p:nvPr/>
        </p:nvPicPr>
        <p:blipFill>
          <a:blip r:embed="rId4">
            <a:alphaModFix/>
          </a:blip>
          <a:stretch>
            <a:fillRect/>
          </a:stretch>
        </p:blipFill>
        <p:spPr>
          <a:xfrm>
            <a:off x="1993350" y="2776550"/>
            <a:ext cx="752475" cy="752475"/>
          </a:xfrm>
          <a:prstGeom prst="rect">
            <a:avLst/>
          </a:prstGeom>
          <a:noFill/>
          <a:ln>
            <a:noFill/>
          </a:ln>
        </p:spPr>
      </p:pic>
    </p:spTree>
  </p:cSld>
  <p:clrMapOvr>
    <a:masterClrMapping/>
  </p:clrMapOvr>
  <p:transition xmlns:p14="http://schemas.microsoft.com/office/powerpoint/2010/main" spd="slow">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Shape 368"/>
          <p:cNvSpPr txBox="1"/>
          <p:nvPr/>
        </p:nvSpPr>
        <p:spPr>
          <a:xfrm>
            <a:off x="312902" y="1019450"/>
            <a:ext cx="4562078" cy="2010299"/>
          </a:xfrm>
          <a:prstGeom prst="rect">
            <a:avLst/>
          </a:prstGeom>
          <a:noFill/>
          <a:ln>
            <a:noFill/>
          </a:ln>
        </p:spPr>
        <p:txBody>
          <a:bodyPr lIns="91425" tIns="91425" rIns="91425" bIns="91425" anchor="t" anchorCtr="0">
            <a:noAutofit/>
          </a:bodyPr>
          <a:lstStyle/>
          <a:p>
            <a:pPr lvl="0" rtl="0">
              <a:spcBef>
                <a:spcPts val="0"/>
              </a:spcBef>
              <a:buNone/>
            </a:pPr>
            <a:r>
              <a:rPr lang="en" sz="3600" dirty="0" smtClean="0">
                <a:solidFill>
                  <a:schemeClr val="dk1"/>
                </a:solidFill>
              </a:rPr>
              <a:t>BSVE </a:t>
            </a:r>
            <a:r>
              <a:rPr lang="en" sz="3600" dirty="0">
                <a:solidFill>
                  <a:schemeClr val="dk1"/>
                </a:solidFill>
              </a:rPr>
              <a:t>analysts to connect local datasets to GRITS</a:t>
            </a:r>
          </a:p>
        </p:txBody>
      </p:sp>
      <p:pic>
        <p:nvPicPr>
          <p:cNvPr id="369" name="Shape 369"/>
          <p:cNvPicPr preferRelativeResize="0"/>
          <p:nvPr/>
        </p:nvPicPr>
        <p:blipFill>
          <a:blip r:embed="rId3">
            <a:alphaModFix/>
          </a:blip>
          <a:stretch>
            <a:fillRect/>
          </a:stretch>
        </p:blipFill>
        <p:spPr>
          <a:xfrm>
            <a:off x="5052500" y="1149559"/>
            <a:ext cx="3796201" cy="1946409"/>
          </a:xfrm>
          <a:prstGeom prst="rect">
            <a:avLst/>
          </a:prstGeom>
          <a:noFill/>
          <a:ln>
            <a:noFill/>
          </a:ln>
        </p:spPr>
      </p:pic>
      <p:pic>
        <p:nvPicPr>
          <p:cNvPr id="370" name="Shape 370"/>
          <p:cNvPicPr preferRelativeResize="0"/>
          <p:nvPr/>
        </p:nvPicPr>
        <p:blipFill>
          <a:blip r:embed="rId4">
            <a:alphaModFix/>
          </a:blip>
          <a:stretch>
            <a:fillRect/>
          </a:stretch>
        </p:blipFill>
        <p:spPr>
          <a:xfrm>
            <a:off x="312900" y="257450"/>
            <a:ext cx="609600" cy="609600"/>
          </a:xfrm>
          <a:prstGeom prst="rect">
            <a:avLst/>
          </a:prstGeom>
          <a:noFill/>
          <a:ln>
            <a:noFill/>
          </a:ln>
        </p:spPr>
      </p:pic>
    </p:spTree>
  </p:cSld>
  <p:clrMapOvr>
    <a:masterClrMapping/>
  </p:clrMapOvr>
  <p:transition xmlns:p14="http://schemas.microsoft.com/office/powerpoint/2010/main" spd="slow">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Shape 375"/>
          <p:cNvSpPr txBox="1"/>
          <p:nvPr/>
        </p:nvSpPr>
        <p:spPr>
          <a:xfrm>
            <a:off x="660725" y="1818975"/>
            <a:ext cx="8306400" cy="967499"/>
          </a:xfrm>
          <a:prstGeom prst="rect">
            <a:avLst/>
          </a:prstGeom>
          <a:noFill/>
          <a:ln>
            <a:noFill/>
          </a:ln>
        </p:spPr>
        <p:txBody>
          <a:bodyPr lIns="91425" tIns="91425" rIns="91425" bIns="91425" anchor="t" anchorCtr="0">
            <a:noAutofit/>
          </a:bodyPr>
          <a:lstStyle/>
          <a:p>
            <a:pPr marL="457200" lvl="0" indent="-457200" rtl="0">
              <a:spcBef>
                <a:spcPts val="0"/>
              </a:spcBef>
              <a:buClr>
                <a:schemeClr val="dk1"/>
              </a:buClr>
              <a:buSzPct val="100000"/>
              <a:buFont typeface="Arial"/>
              <a:buAutoNum type="arabicPeriod" startAt="4"/>
            </a:pPr>
            <a:r>
              <a:rPr lang="en-US" sz="3600" dirty="0" smtClean="0">
                <a:solidFill>
                  <a:schemeClr val="dk1"/>
                </a:solidFill>
              </a:rPr>
              <a:t>Emerging Infectious Disease Repository (</a:t>
            </a:r>
            <a:r>
              <a:rPr lang="en-US" sz="3600" dirty="0" err="1" smtClean="0">
                <a:solidFill>
                  <a:schemeClr val="dk1"/>
                </a:solidFill>
              </a:rPr>
              <a:t>Eidr</a:t>
            </a:r>
            <a:r>
              <a:rPr lang="en-US" sz="3600" dirty="0" smtClean="0">
                <a:solidFill>
                  <a:schemeClr val="dk1"/>
                </a:solidFill>
              </a:rPr>
              <a:t>)</a:t>
            </a:r>
            <a:endParaRPr lang="en" sz="3600" dirty="0">
              <a:solidFill>
                <a:schemeClr val="dk1"/>
              </a:solidFill>
            </a:endParaRPr>
          </a:p>
        </p:txBody>
      </p:sp>
      <p:pic>
        <p:nvPicPr>
          <p:cNvPr id="2" name="Picture 1"/>
          <p:cNvPicPr>
            <a:picLocks noChangeAspect="1"/>
          </p:cNvPicPr>
          <p:nvPr/>
        </p:nvPicPr>
        <p:blipFill>
          <a:blip r:embed="rId3"/>
          <a:stretch>
            <a:fillRect/>
          </a:stretch>
        </p:blipFill>
        <p:spPr>
          <a:xfrm>
            <a:off x="0" y="0"/>
            <a:ext cx="3099777" cy="1584330"/>
          </a:xfrm>
          <a:prstGeom prst="rect">
            <a:avLst/>
          </a:prstGeom>
        </p:spPr>
      </p:pic>
      <p:sp>
        <p:nvSpPr>
          <p:cNvPr id="3" name="Rectangle 2"/>
          <p:cNvSpPr/>
          <p:nvPr/>
        </p:nvSpPr>
        <p:spPr>
          <a:xfrm>
            <a:off x="4479667" y="2417862"/>
            <a:ext cx="184666" cy="307777"/>
          </a:xfrm>
          <a:prstGeom prst="rect">
            <a:avLst/>
          </a:prstGeom>
        </p:spPr>
        <p:txBody>
          <a:bodyPr wrap="none">
            <a:spAutoFit/>
          </a:bodyPr>
          <a:lstStyle/>
          <a:p>
            <a:r>
              <a:rPr lang="en-US" dirty="0"/>
              <a:t> </a:t>
            </a:r>
          </a:p>
        </p:txBody>
      </p:sp>
    </p:spTree>
  </p:cSld>
  <p:clrMapOvr>
    <a:masterClrMapping/>
  </p:clrMapOvr>
  <p:transition xmlns:p14="http://schemas.microsoft.com/office/powerpoint/2010/main" spd="slow">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pic>
        <p:nvPicPr>
          <p:cNvPr id="72" name="Shape 72"/>
          <p:cNvPicPr preferRelativeResize="0"/>
          <p:nvPr/>
        </p:nvPicPr>
        <p:blipFill>
          <a:blip r:embed="rId3">
            <a:alphaModFix/>
          </a:blip>
          <a:stretch>
            <a:fillRect/>
          </a:stretch>
        </p:blipFill>
        <p:spPr>
          <a:xfrm>
            <a:off x="1" y="1127363"/>
            <a:ext cx="7415999" cy="2602744"/>
          </a:xfrm>
          <a:prstGeom prst="rect">
            <a:avLst/>
          </a:prstGeom>
          <a:noFill/>
          <a:ln w="9525" cap="flat">
            <a:solidFill>
              <a:srgbClr val="000000"/>
            </a:solidFill>
            <a:prstDash val="solid"/>
            <a:round/>
            <a:headEnd type="none" w="med" len="med"/>
            <a:tailEnd type="none" w="med" len="med"/>
          </a:ln>
        </p:spPr>
      </p:pic>
      <p:pic>
        <p:nvPicPr>
          <p:cNvPr id="74" name="Shape 74"/>
          <p:cNvPicPr preferRelativeResize="0"/>
          <p:nvPr/>
        </p:nvPicPr>
        <p:blipFill>
          <a:blip r:embed="rId4">
            <a:alphaModFix/>
          </a:blip>
          <a:stretch>
            <a:fillRect/>
          </a:stretch>
        </p:blipFill>
        <p:spPr>
          <a:xfrm>
            <a:off x="6217849" y="4419059"/>
            <a:ext cx="2468952" cy="470400"/>
          </a:xfrm>
          <a:prstGeom prst="rect">
            <a:avLst/>
          </a:prstGeom>
          <a:noFill/>
          <a:ln>
            <a:noFill/>
          </a:ln>
        </p:spPr>
      </p:pic>
      <p:sp>
        <p:nvSpPr>
          <p:cNvPr id="75" name="Shape 75"/>
          <p:cNvSpPr txBox="1"/>
          <p:nvPr/>
        </p:nvSpPr>
        <p:spPr>
          <a:xfrm>
            <a:off x="0" y="3730106"/>
            <a:ext cx="7837800" cy="685800"/>
          </a:xfrm>
          <a:prstGeom prst="rect">
            <a:avLst/>
          </a:prstGeom>
          <a:noFill/>
          <a:ln>
            <a:noFill/>
          </a:ln>
        </p:spPr>
        <p:txBody>
          <a:bodyPr lIns="91425" tIns="91425" rIns="91425" bIns="91425" anchor="t" anchorCtr="0">
            <a:noAutofit/>
          </a:bodyPr>
          <a:lstStyle/>
          <a:p>
            <a:pPr>
              <a:spcBef>
                <a:spcPts val="0"/>
              </a:spcBef>
              <a:buNone/>
            </a:pPr>
            <a:r>
              <a:rPr lang="en" sz="1800">
                <a:solidFill>
                  <a:schemeClr val="dk1"/>
                </a:solidFill>
              </a:rPr>
              <a:t>A user-friendly and interactive website describing emerging infectious disease events between 1940 and 2013. All information was extracted directly from the literature and is displayed in maps, tables, and short narratives.</a:t>
            </a:r>
          </a:p>
        </p:txBody>
      </p:sp>
      <p:sp>
        <p:nvSpPr>
          <p:cNvPr id="76" name="Shape 76"/>
          <p:cNvSpPr txBox="1"/>
          <p:nvPr/>
        </p:nvSpPr>
        <p:spPr>
          <a:xfrm>
            <a:off x="7416000" y="1127419"/>
            <a:ext cx="1727999" cy="2602800"/>
          </a:xfrm>
          <a:prstGeom prst="rect">
            <a:avLst/>
          </a:prstGeom>
          <a:noFill/>
          <a:ln w="28575" cap="flat">
            <a:solidFill>
              <a:srgbClr val="6AA84F"/>
            </a:solidFill>
            <a:prstDash val="solid"/>
            <a:round/>
            <a:headEnd type="none" w="med" len="med"/>
            <a:tailEnd type="none" w="med" len="med"/>
          </a:ln>
        </p:spPr>
        <p:txBody>
          <a:bodyPr lIns="91425" tIns="91425" rIns="91425" bIns="91425" anchor="t" anchorCtr="0">
            <a:noAutofit/>
          </a:bodyPr>
          <a:lstStyle/>
          <a:p>
            <a:pPr lvl="0" rtl="0">
              <a:spcBef>
                <a:spcPts val="0"/>
              </a:spcBef>
              <a:buNone/>
            </a:pPr>
            <a:r>
              <a:rPr lang="en"/>
              <a:t>Impact metrics </a:t>
            </a:r>
          </a:p>
          <a:p>
            <a:pPr rtl="0">
              <a:spcBef>
                <a:spcPts val="0"/>
              </a:spcBef>
              <a:buNone/>
            </a:pPr>
            <a:endParaRPr/>
          </a:p>
          <a:p>
            <a:pPr lvl="0" rtl="0">
              <a:spcBef>
                <a:spcPts val="0"/>
              </a:spcBef>
              <a:buNone/>
            </a:pPr>
            <a:r>
              <a:rPr lang="en"/>
              <a:t>Drivers</a:t>
            </a:r>
          </a:p>
          <a:p>
            <a:pPr rtl="0">
              <a:spcBef>
                <a:spcPts val="0"/>
              </a:spcBef>
              <a:buNone/>
            </a:pPr>
            <a:endParaRPr>
              <a:solidFill>
                <a:schemeClr val="dk1"/>
              </a:solidFill>
            </a:endParaRPr>
          </a:p>
          <a:p>
            <a:pPr lvl="0" rtl="0">
              <a:spcBef>
                <a:spcPts val="0"/>
              </a:spcBef>
              <a:buNone/>
            </a:pPr>
            <a:r>
              <a:rPr lang="en">
                <a:solidFill>
                  <a:schemeClr val="dk1"/>
                </a:solidFill>
              </a:rPr>
              <a:t>Emergence types</a:t>
            </a:r>
          </a:p>
          <a:p>
            <a:pPr rtl="0">
              <a:spcBef>
                <a:spcPts val="0"/>
              </a:spcBef>
              <a:buNone/>
            </a:pPr>
            <a:endParaRPr/>
          </a:p>
          <a:p>
            <a:pPr lvl="0" rtl="0">
              <a:spcBef>
                <a:spcPts val="0"/>
              </a:spcBef>
              <a:buNone/>
            </a:pPr>
            <a:r>
              <a:rPr lang="en"/>
              <a:t>Clinical information</a:t>
            </a:r>
          </a:p>
          <a:p>
            <a:pPr rtl="0">
              <a:spcBef>
                <a:spcPts val="0"/>
              </a:spcBef>
              <a:buNone/>
            </a:pPr>
            <a:endParaRPr>
              <a:solidFill>
                <a:schemeClr val="dk1"/>
              </a:solidFill>
            </a:endParaRPr>
          </a:p>
          <a:p>
            <a:pPr rtl="0">
              <a:spcBef>
                <a:spcPts val="0"/>
              </a:spcBef>
              <a:buNone/>
            </a:pPr>
            <a:r>
              <a:rPr lang="en">
                <a:solidFill>
                  <a:schemeClr val="dk1"/>
                </a:solidFill>
              </a:rPr>
              <a:t>Host information</a:t>
            </a:r>
          </a:p>
          <a:p>
            <a:pPr lvl="0" rtl="0">
              <a:spcBef>
                <a:spcPts val="0"/>
              </a:spcBef>
              <a:buNone/>
            </a:pPr>
            <a:r>
              <a:rPr lang="en">
                <a:solidFill>
                  <a:schemeClr val="dk1"/>
                </a:solidFill>
              </a:rPr>
              <a:t> </a:t>
            </a:r>
          </a:p>
          <a:p>
            <a:pPr rtl="0">
              <a:spcBef>
                <a:spcPts val="0"/>
              </a:spcBef>
              <a:buNone/>
            </a:pPr>
            <a:r>
              <a:rPr lang="en"/>
              <a:t>Spatial &amp; Temporal information</a:t>
            </a:r>
          </a:p>
          <a:p>
            <a:pPr rtl="0">
              <a:spcBef>
                <a:spcPts val="0"/>
              </a:spcBef>
              <a:buNone/>
            </a:pPr>
            <a:endParaRPr/>
          </a:p>
          <a:p>
            <a:pPr lvl="0">
              <a:spcBef>
                <a:spcPts val="0"/>
              </a:spcBef>
              <a:buNone/>
            </a:pPr>
            <a:r>
              <a:rPr lang="en"/>
              <a:t>Many more….</a:t>
            </a:r>
          </a:p>
        </p:txBody>
      </p:sp>
      <p:sp>
        <p:nvSpPr>
          <p:cNvPr id="77" name="Shape 77"/>
          <p:cNvSpPr txBox="1"/>
          <p:nvPr/>
        </p:nvSpPr>
        <p:spPr>
          <a:xfrm>
            <a:off x="7416000" y="1063453"/>
            <a:ext cx="1727999" cy="322875"/>
          </a:xfrm>
          <a:prstGeom prst="rect">
            <a:avLst/>
          </a:prstGeom>
          <a:noFill/>
          <a:ln>
            <a:noFill/>
          </a:ln>
        </p:spPr>
        <p:txBody>
          <a:bodyPr lIns="91425" tIns="91425" rIns="91425" bIns="91425" anchor="t" anchorCtr="0">
            <a:noAutofit/>
          </a:bodyPr>
          <a:lstStyle/>
          <a:p>
            <a:pPr lvl="0" algn="ctr" rtl="0">
              <a:spcBef>
                <a:spcPts val="0"/>
              </a:spcBef>
              <a:buClr>
                <a:schemeClr val="dk1"/>
              </a:buClr>
              <a:buSzPct val="78571"/>
              <a:buFont typeface="Arial"/>
              <a:buNone/>
            </a:pPr>
            <a:r>
              <a:rPr lang="en" b="1">
                <a:solidFill>
                  <a:schemeClr val="dk1"/>
                </a:solidFill>
              </a:rPr>
              <a:t> </a:t>
            </a:r>
          </a:p>
          <a:p>
            <a:pPr algn="ctr">
              <a:spcBef>
                <a:spcPts val="0"/>
              </a:spcBef>
              <a:buNone/>
            </a:pPr>
            <a:endParaRPr/>
          </a:p>
        </p:txBody>
      </p:sp>
      <p:pic>
        <p:nvPicPr>
          <p:cNvPr id="8" name="Picture 7"/>
          <p:cNvPicPr>
            <a:picLocks noChangeAspect="1"/>
          </p:cNvPicPr>
          <p:nvPr/>
        </p:nvPicPr>
        <p:blipFill>
          <a:blip r:embed="rId5"/>
          <a:stretch>
            <a:fillRect/>
          </a:stretch>
        </p:blipFill>
        <p:spPr>
          <a:xfrm>
            <a:off x="1" y="1"/>
            <a:ext cx="2060222" cy="1053002"/>
          </a:xfrm>
          <a:prstGeom prst="rect">
            <a:avLst/>
          </a:prstGeom>
        </p:spPr>
      </p:pic>
    </p:spTree>
    <p:extLst>
      <p:ext uri="{BB962C8B-B14F-4D97-AF65-F5344CB8AC3E}">
        <p14:creationId xmlns:p14="http://schemas.microsoft.com/office/powerpoint/2010/main" val="1283925117"/>
      </p:ext>
    </p:extLst>
  </p:cSld>
  <p:clrMapOvr>
    <a:masterClrMapping/>
  </p:clrMapOvr>
  <p:transition xmlns:p14="http://schemas.microsoft.com/office/powerpoint/2010/main" spd="slow">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Shape 380"/>
          <p:cNvSpPr txBox="1"/>
          <p:nvPr/>
        </p:nvSpPr>
        <p:spPr>
          <a:xfrm>
            <a:off x="1006000" y="879408"/>
            <a:ext cx="2443799" cy="727216"/>
          </a:xfrm>
          <a:prstGeom prst="rect">
            <a:avLst/>
          </a:prstGeom>
          <a:noFill/>
          <a:ln>
            <a:noFill/>
          </a:ln>
        </p:spPr>
        <p:txBody>
          <a:bodyPr lIns="91425" tIns="91425" rIns="91425" bIns="91425" anchor="t" anchorCtr="0">
            <a:noAutofit/>
          </a:bodyPr>
          <a:lstStyle/>
          <a:p>
            <a:pPr lvl="0" rtl="0">
              <a:spcBef>
                <a:spcPts val="0"/>
              </a:spcBef>
              <a:buNone/>
            </a:pPr>
            <a:r>
              <a:rPr lang="en-US" sz="3600" b="1" dirty="0" err="1" smtClean="0">
                <a:solidFill>
                  <a:schemeClr val="dk1"/>
                </a:solidFill>
              </a:rPr>
              <a:t>Eidr</a:t>
            </a:r>
            <a:r>
              <a:rPr lang="en" sz="3600" b="1" dirty="0" smtClean="0">
                <a:solidFill>
                  <a:schemeClr val="dk1"/>
                </a:solidFill>
              </a:rPr>
              <a:t> </a:t>
            </a:r>
            <a:r>
              <a:rPr lang="en-US" sz="3600" b="1" dirty="0">
                <a:solidFill>
                  <a:schemeClr val="dk1"/>
                </a:solidFill>
              </a:rPr>
              <a:t>D</a:t>
            </a:r>
            <a:r>
              <a:rPr lang="en" sz="3600" b="1" dirty="0" smtClean="0">
                <a:solidFill>
                  <a:schemeClr val="dk1"/>
                </a:solidFill>
              </a:rPr>
              <a:t>ata</a:t>
            </a:r>
            <a:endParaRPr lang="en" sz="3600" b="1" dirty="0">
              <a:solidFill>
                <a:schemeClr val="dk1"/>
              </a:solidFill>
            </a:endParaRPr>
          </a:p>
        </p:txBody>
      </p:sp>
      <p:sp>
        <p:nvSpPr>
          <p:cNvPr id="381" name="Shape 381"/>
          <p:cNvSpPr txBox="1"/>
          <p:nvPr/>
        </p:nvSpPr>
        <p:spPr>
          <a:xfrm>
            <a:off x="4464400" y="552250"/>
            <a:ext cx="4688100" cy="4133399"/>
          </a:xfrm>
          <a:prstGeom prst="rect">
            <a:avLst/>
          </a:prstGeom>
          <a:noFill/>
          <a:ln>
            <a:noFill/>
          </a:ln>
        </p:spPr>
        <p:txBody>
          <a:bodyPr lIns="91425" tIns="91425" rIns="91425" bIns="91425" anchor="t" anchorCtr="0">
            <a:noAutofit/>
          </a:bodyPr>
          <a:lstStyle/>
          <a:p>
            <a:pPr marL="457200" lvl="0" indent="-381000" rtl="0">
              <a:spcBef>
                <a:spcPts val="0"/>
              </a:spcBef>
              <a:buClr>
                <a:srgbClr val="000000"/>
              </a:buClr>
              <a:buSzPct val="100000"/>
              <a:buFont typeface="Arial"/>
              <a:buChar char="●"/>
            </a:pPr>
            <a:r>
              <a:rPr lang="en" sz="2400" dirty="0"/>
              <a:t>Wrote 110 new abstracts, edited more</a:t>
            </a:r>
          </a:p>
          <a:p>
            <a:pPr marL="457200" lvl="0" indent="-381000" rtl="0">
              <a:spcBef>
                <a:spcPts val="0"/>
              </a:spcBef>
              <a:buClr>
                <a:srgbClr val="000000"/>
              </a:buClr>
              <a:buSzPct val="100000"/>
              <a:buFont typeface="Arial"/>
              <a:buChar char="●"/>
            </a:pPr>
            <a:r>
              <a:rPr lang="en" sz="2400" dirty="0"/>
              <a:t>Edited and expanded zoonotic and host information</a:t>
            </a:r>
          </a:p>
          <a:p>
            <a:pPr marL="457200" lvl="0" indent="-381000" rtl="0">
              <a:spcBef>
                <a:spcPts val="0"/>
              </a:spcBef>
              <a:buClr>
                <a:srgbClr val="000000"/>
              </a:buClr>
              <a:buSzPct val="100000"/>
              <a:buFont typeface="Arial"/>
              <a:buChar char="●"/>
            </a:pPr>
            <a:r>
              <a:rPr lang="en" sz="2400" dirty="0"/>
              <a:t>Wrote descriptions of available statistics</a:t>
            </a:r>
          </a:p>
          <a:p>
            <a:pPr marL="457200" lvl="0" indent="-381000" rtl="0">
              <a:spcBef>
                <a:spcPts val="0"/>
              </a:spcBef>
              <a:buClr>
                <a:srgbClr val="000000"/>
              </a:buClr>
              <a:buSzPct val="100000"/>
              <a:buFont typeface="Arial"/>
              <a:buChar char="●"/>
            </a:pPr>
            <a:r>
              <a:rPr lang="en" sz="2400" dirty="0"/>
              <a:t>Identified and explained discrepancies with Jones et </a:t>
            </a:r>
            <a:r>
              <a:rPr lang="en" sz="2400" dirty="0" smtClean="0"/>
              <a:t>al</a:t>
            </a:r>
            <a:r>
              <a:rPr lang="en-US" sz="2400" dirty="0" smtClean="0"/>
              <a:t>.</a:t>
            </a:r>
            <a:r>
              <a:rPr lang="en" sz="2400" dirty="0" smtClean="0"/>
              <a:t> </a:t>
            </a:r>
            <a:r>
              <a:rPr lang="en" sz="2400" dirty="0"/>
              <a:t>2008</a:t>
            </a:r>
          </a:p>
          <a:p>
            <a:pPr marL="457200" lvl="0" indent="-381000" rtl="0">
              <a:spcBef>
                <a:spcPts val="0"/>
              </a:spcBef>
              <a:buClr>
                <a:srgbClr val="000000"/>
              </a:buClr>
              <a:buSzPct val="100000"/>
              <a:buFont typeface="Arial"/>
              <a:buChar char="●"/>
            </a:pPr>
            <a:r>
              <a:rPr lang="en" sz="2400" dirty="0"/>
              <a:t>Collected DOIs and PubMed IDs for </a:t>
            </a:r>
            <a:r>
              <a:rPr lang="en" sz="2400" dirty="0" smtClean="0"/>
              <a:t>references</a:t>
            </a:r>
            <a:endParaRPr lang="en" sz="2400" dirty="0"/>
          </a:p>
        </p:txBody>
      </p:sp>
      <p:pic>
        <p:nvPicPr>
          <p:cNvPr id="382" name="Shape 382"/>
          <p:cNvPicPr preferRelativeResize="0"/>
          <p:nvPr/>
        </p:nvPicPr>
        <p:blipFill>
          <a:blip r:embed="rId3">
            <a:alphaModFix/>
          </a:blip>
          <a:stretch>
            <a:fillRect/>
          </a:stretch>
        </p:blipFill>
        <p:spPr>
          <a:xfrm>
            <a:off x="193200" y="2210800"/>
            <a:ext cx="3954475" cy="2047675"/>
          </a:xfrm>
          <a:prstGeom prst="rect">
            <a:avLst/>
          </a:prstGeom>
          <a:noFill/>
          <a:ln>
            <a:noFill/>
          </a:ln>
        </p:spPr>
      </p:pic>
      <p:pic>
        <p:nvPicPr>
          <p:cNvPr id="2" name="Picture 1"/>
          <p:cNvPicPr>
            <a:picLocks noChangeAspect="1"/>
          </p:cNvPicPr>
          <p:nvPr/>
        </p:nvPicPr>
        <p:blipFill>
          <a:blip r:embed="rId4"/>
          <a:stretch>
            <a:fillRect/>
          </a:stretch>
        </p:blipFill>
        <p:spPr>
          <a:xfrm>
            <a:off x="0" y="0"/>
            <a:ext cx="1720581" cy="879408"/>
          </a:xfrm>
          <a:prstGeom prst="rect">
            <a:avLst/>
          </a:prstGeom>
        </p:spPr>
      </p:pic>
    </p:spTree>
  </p:cSld>
  <p:clrMapOvr>
    <a:masterClrMapping/>
  </p:clrMapOvr>
  <p:transition xmlns:p14="http://schemas.microsoft.com/office/powerpoint/2010/main" spd="slow">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7" name="Shape 387"/>
          <p:cNvPicPr preferRelativeResize="0"/>
          <p:nvPr/>
        </p:nvPicPr>
        <p:blipFill>
          <a:blip r:embed="rId3">
            <a:alphaModFix/>
          </a:blip>
          <a:stretch>
            <a:fillRect/>
          </a:stretch>
        </p:blipFill>
        <p:spPr>
          <a:xfrm>
            <a:off x="1551350" y="220225"/>
            <a:ext cx="7298451" cy="3649225"/>
          </a:xfrm>
          <a:prstGeom prst="rect">
            <a:avLst/>
          </a:prstGeom>
          <a:noFill/>
          <a:ln>
            <a:noFill/>
          </a:ln>
        </p:spPr>
      </p:pic>
      <p:sp>
        <p:nvSpPr>
          <p:cNvPr id="388" name="Shape 388"/>
          <p:cNvSpPr txBox="1"/>
          <p:nvPr/>
        </p:nvSpPr>
        <p:spPr>
          <a:xfrm>
            <a:off x="174525" y="4057362"/>
            <a:ext cx="8208000" cy="1020600"/>
          </a:xfrm>
          <a:prstGeom prst="rect">
            <a:avLst/>
          </a:prstGeom>
          <a:noFill/>
          <a:ln>
            <a:noFill/>
          </a:ln>
        </p:spPr>
        <p:txBody>
          <a:bodyPr lIns="91425" tIns="91425" rIns="91425" bIns="91425" anchor="t" anchorCtr="0">
            <a:noAutofit/>
          </a:bodyPr>
          <a:lstStyle/>
          <a:p>
            <a:pPr lvl="0" rtl="0">
              <a:spcBef>
                <a:spcPts val="0"/>
              </a:spcBef>
              <a:buNone/>
            </a:pPr>
            <a:r>
              <a:rPr lang="en-US" sz="3600" b="1" dirty="0" err="1" smtClean="0">
                <a:solidFill>
                  <a:schemeClr val="dk1"/>
                </a:solidFill>
              </a:rPr>
              <a:t>Eidr</a:t>
            </a:r>
            <a:r>
              <a:rPr lang="en" sz="3600" b="1" dirty="0" smtClean="0">
                <a:solidFill>
                  <a:schemeClr val="dk1"/>
                </a:solidFill>
              </a:rPr>
              <a:t> </a:t>
            </a:r>
            <a:r>
              <a:rPr lang="en" sz="3600" b="1" dirty="0">
                <a:solidFill>
                  <a:schemeClr val="dk1"/>
                </a:solidFill>
              </a:rPr>
              <a:t>app has improved search</a:t>
            </a:r>
          </a:p>
        </p:txBody>
      </p:sp>
      <p:sp>
        <p:nvSpPr>
          <p:cNvPr id="389" name="Shape 389"/>
          <p:cNvSpPr txBox="1"/>
          <p:nvPr/>
        </p:nvSpPr>
        <p:spPr>
          <a:xfrm>
            <a:off x="8111650" y="3973650"/>
            <a:ext cx="5568899" cy="649800"/>
          </a:xfrm>
          <a:prstGeom prst="rect">
            <a:avLst/>
          </a:prstGeom>
          <a:noFill/>
          <a:ln>
            <a:noFill/>
          </a:ln>
        </p:spPr>
        <p:txBody>
          <a:bodyPr lIns="91425" tIns="91425" rIns="91425" bIns="91425" anchor="t" anchorCtr="0">
            <a:noAutofit/>
          </a:bodyPr>
          <a:lstStyle/>
          <a:p>
            <a:pPr>
              <a:spcBef>
                <a:spcPts val="0"/>
              </a:spcBef>
              <a:buNone/>
            </a:pPr>
            <a:endParaRPr/>
          </a:p>
        </p:txBody>
      </p:sp>
    </p:spTree>
  </p:cSld>
  <p:clrMapOvr>
    <a:masterClrMapping/>
  </p:clrMapOvr>
  <p:transition xmlns:p14="http://schemas.microsoft.com/office/powerpoint/2010/main" spd="slow">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Shape 394"/>
          <p:cNvSpPr txBox="1"/>
          <p:nvPr/>
        </p:nvSpPr>
        <p:spPr>
          <a:xfrm>
            <a:off x="5085500" y="4930800"/>
            <a:ext cx="5568899" cy="649800"/>
          </a:xfrm>
          <a:prstGeom prst="rect">
            <a:avLst/>
          </a:prstGeom>
          <a:noFill/>
          <a:ln>
            <a:noFill/>
          </a:ln>
        </p:spPr>
        <p:txBody>
          <a:bodyPr lIns="91425" tIns="91425" rIns="91425" bIns="91425" anchor="t" anchorCtr="0">
            <a:noAutofit/>
          </a:bodyPr>
          <a:lstStyle/>
          <a:p>
            <a:pPr>
              <a:spcBef>
                <a:spcPts val="0"/>
              </a:spcBef>
              <a:buNone/>
            </a:pPr>
            <a:endParaRPr/>
          </a:p>
        </p:txBody>
      </p:sp>
      <p:sp>
        <p:nvSpPr>
          <p:cNvPr id="395" name="Shape 395"/>
          <p:cNvSpPr txBox="1"/>
          <p:nvPr/>
        </p:nvSpPr>
        <p:spPr>
          <a:xfrm>
            <a:off x="222875" y="122387"/>
            <a:ext cx="8208000" cy="1020600"/>
          </a:xfrm>
          <a:prstGeom prst="rect">
            <a:avLst/>
          </a:prstGeom>
          <a:noFill/>
          <a:ln>
            <a:noFill/>
          </a:ln>
        </p:spPr>
        <p:txBody>
          <a:bodyPr lIns="91425" tIns="91425" rIns="91425" bIns="91425" anchor="t" anchorCtr="0">
            <a:noAutofit/>
          </a:bodyPr>
          <a:lstStyle/>
          <a:p>
            <a:pPr lvl="0" rtl="0">
              <a:spcBef>
                <a:spcPts val="0"/>
              </a:spcBef>
              <a:buNone/>
            </a:pPr>
            <a:r>
              <a:rPr lang="en" sz="3600" b="1" dirty="0">
                <a:solidFill>
                  <a:schemeClr val="dk1"/>
                </a:solidFill>
              </a:rPr>
              <a:t>Enhanced event pages display more statistics and references</a:t>
            </a:r>
          </a:p>
        </p:txBody>
      </p:sp>
      <p:pic>
        <p:nvPicPr>
          <p:cNvPr id="396" name="Shape 396"/>
          <p:cNvPicPr preferRelativeResize="0"/>
          <p:nvPr/>
        </p:nvPicPr>
        <p:blipFill>
          <a:blip r:embed="rId3">
            <a:alphaModFix/>
          </a:blip>
          <a:stretch>
            <a:fillRect/>
          </a:stretch>
        </p:blipFill>
        <p:spPr>
          <a:xfrm>
            <a:off x="38675" y="1538349"/>
            <a:ext cx="8771899" cy="3392450"/>
          </a:xfrm>
          <a:prstGeom prst="rect">
            <a:avLst/>
          </a:prstGeom>
          <a:noFill/>
          <a:ln>
            <a:noFill/>
          </a:ln>
        </p:spPr>
      </p:pic>
    </p:spTree>
  </p:cSld>
  <p:clrMapOvr>
    <a:masterClrMapping/>
  </p:clrMapOvr>
  <p:transition xmlns:p14="http://schemas.microsoft.com/office/powerpoint/2010/main" spd="slow">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Shape 408"/>
          <p:cNvSpPr txBox="1"/>
          <p:nvPr/>
        </p:nvSpPr>
        <p:spPr>
          <a:xfrm>
            <a:off x="685800" y="2101906"/>
            <a:ext cx="7772400" cy="869700"/>
          </a:xfrm>
          <a:prstGeom prst="rect">
            <a:avLst/>
          </a:prstGeom>
          <a:noFill/>
          <a:ln>
            <a:noFill/>
          </a:ln>
        </p:spPr>
        <p:txBody>
          <a:bodyPr lIns="91425" tIns="91425" rIns="91425" bIns="91425" anchor="b" anchorCtr="0">
            <a:noAutofit/>
          </a:bodyPr>
          <a:lstStyle/>
          <a:p>
            <a:pPr lvl="0" algn="ctr" rtl="0">
              <a:spcBef>
                <a:spcPts val="0"/>
              </a:spcBef>
              <a:buNone/>
            </a:pPr>
            <a:endParaRPr sz="4800" b="1">
              <a:solidFill>
                <a:srgbClr val="000000"/>
              </a:solidFill>
            </a:endParaRPr>
          </a:p>
        </p:txBody>
      </p:sp>
      <p:sp>
        <p:nvSpPr>
          <p:cNvPr id="409" name="Shape 409"/>
          <p:cNvSpPr txBox="1"/>
          <p:nvPr/>
        </p:nvSpPr>
        <p:spPr>
          <a:xfrm>
            <a:off x="685800" y="3099390"/>
            <a:ext cx="7772400" cy="588599"/>
          </a:xfrm>
          <a:prstGeom prst="rect">
            <a:avLst/>
          </a:prstGeom>
          <a:noFill/>
          <a:ln>
            <a:noFill/>
          </a:ln>
        </p:spPr>
        <p:txBody>
          <a:bodyPr lIns="91425" tIns="91425" rIns="91425" bIns="91425" anchor="t" anchorCtr="0">
            <a:noAutofit/>
          </a:bodyPr>
          <a:lstStyle/>
          <a:p>
            <a:pPr lvl="0"/>
            <a:r>
              <a:rPr lang="en-US" sz="3000" dirty="0">
                <a:solidFill>
                  <a:schemeClr val="tx1"/>
                </a:solidFill>
              </a:rPr>
              <a:t>Andrew  Huff, Ph.D., M.S.</a:t>
            </a:r>
          </a:p>
          <a:p>
            <a:pPr lvl="0" algn="ctr"/>
            <a:endParaRPr lang="en-US" sz="3000" dirty="0">
              <a:solidFill>
                <a:schemeClr val="tx1"/>
              </a:solidFill>
            </a:endParaRPr>
          </a:p>
          <a:p>
            <a:pPr lvl="0"/>
            <a:r>
              <a:rPr lang="en-US" sz="3000" dirty="0" err="1">
                <a:solidFill>
                  <a:schemeClr val="tx1"/>
                </a:solidFill>
              </a:rPr>
              <a:t>huff@ecohealthalliance.org</a:t>
            </a:r>
            <a:endParaRPr sz="3000" dirty="0">
              <a:solidFill>
                <a:schemeClr val="tx1"/>
              </a:solidFill>
            </a:endParaRPr>
          </a:p>
        </p:txBody>
      </p:sp>
      <p:sp>
        <p:nvSpPr>
          <p:cNvPr id="410" name="Shape 410"/>
          <p:cNvSpPr txBox="1"/>
          <p:nvPr/>
        </p:nvSpPr>
        <p:spPr>
          <a:xfrm>
            <a:off x="3376950" y="1295662"/>
            <a:ext cx="3018599" cy="588599"/>
          </a:xfrm>
          <a:prstGeom prst="rect">
            <a:avLst/>
          </a:prstGeom>
          <a:noFill/>
          <a:ln>
            <a:noFill/>
          </a:ln>
        </p:spPr>
        <p:txBody>
          <a:bodyPr lIns="91425" tIns="91425" rIns="91425" bIns="91425" anchor="t" anchorCtr="0">
            <a:noAutofit/>
          </a:bodyPr>
          <a:lstStyle/>
          <a:p>
            <a:pPr lvl="0" rtl="0">
              <a:spcBef>
                <a:spcPts val="0"/>
              </a:spcBef>
              <a:buNone/>
            </a:pPr>
            <a:r>
              <a:rPr lang="en" sz="3000">
                <a:solidFill>
                  <a:srgbClr val="FFFFFF"/>
                </a:solidFill>
                <a:latin typeface="Syncopate"/>
                <a:ea typeface="Syncopate"/>
                <a:cs typeface="Syncopate"/>
                <a:sym typeface="Syncopate"/>
              </a:rPr>
              <a:t>Thank You</a:t>
            </a:r>
          </a:p>
        </p:txBody>
      </p:sp>
      <p:sp>
        <p:nvSpPr>
          <p:cNvPr id="412" name="Shape 412"/>
          <p:cNvSpPr txBox="1"/>
          <p:nvPr/>
        </p:nvSpPr>
        <p:spPr>
          <a:xfrm>
            <a:off x="314074" y="465550"/>
            <a:ext cx="7631472" cy="1144500"/>
          </a:xfrm>
          <a:prstGeom prst="rect">
            <a:avLst/>
          </a:prstGeom>
          <a:noFill/>
          <a:ln>
            <a:noFill/>
          </a:ln>
        </p:spPr>
        <p:txBody>
          <a:bodyPr lIns="91425" tIns="91425" rIns="91425" bIns="91425" anchor="t" anchorCtr="0">
            <a:noAutofit/>
          </a:bodyPr>
          <a:lstStyle/>
          <a:p>
            <a:r>
              <a:rPr lang="en" sz="4800" b="1" dirty="0"/>
              <a:t>Questions</a:t>
            </a:r>
            <a:r>
              <a:rPr lang="en" sz="4800" dirty="0"/>
              <a:t>?</a:t>
            </a:r>
            <a:endParaRPr lang="en" sz="4800" dirty="0"/>
          </a:p>
        </p:txBody>
      </p:sp>
      <p:pic>
        <p:nvPicPr>
          <p:cNvPr id="413" name="Shape 413"/>
          <p:cNvPicPr preferRelativeResize="0"/>
          <p:nvPr/>
        </p:nvPicPr>
        <p:blipFill>
          <a:blip r:embed="rId3">
            <a:alphaModFix/>
          </a:blip>
          <a:stretch>
            <a:fillRect/>
          </a:stretch>
        </p:blipFill>
        <p:spPr>
          <a:xfrm>
            <a:off x="4851539" y="438411"/>
            <a:ext cx="3915230" cy="1445850"/>
          </a:xfrm>
          <a:prstGeom prst="rect">
            <a:avLst/>
          </a:prstGeom>
          <a:noFill/>
          <a:ln>
            <a:noFill/>
          </a:ln>
        </p:spPr>
      </p:pic>
      <p:sp>
        <p:nvSpPr>
          <p:cNvPr id="414" name="Shape 414"/>
          <p:cNvSpPr txBox="1"/>
          <p:nvPr/>
        </p:nvSpPr>
        <p:spPr>
          <a:xfrm>
            <a:off x="3244150" y="3463450"/>
            <a:ext cx="2792699" cy="1080599"/>
          </a:xfrm>
          <a:prstGeom prst="rect">
            <a:avLst/>
          </a:prstGeom>
          <a:noFill/>
          <a:ln>
            <a:noFill/>
          </a:ln>
        </p:spPr>
        <p:txBody>
          <a:bodyPr lIns="91425" tIns="91425" rIns="91425" bIns="91425" anchor="t" anchorCtr="0">
            <a:noAutofit/>
          </a:bodyPr>
          <a:lstStyle/>
          <a:p>
            <a:pPr lvl="0" rtl="0">
              <a:spcBef>
                <a:spcPts val="0"/>
              </a:spcBef>
              <a:buNone/>
            </a:pPr>
            <a:endParaRPr lang="en" sz="4800" dirty="0"/>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Do</a:t>
            </a:r>
            <a:endParaRPr lang="en-US" dirty="0"/>
          </a:p>
        </p:txBody>
      </p:sp>
      <p:pic>
        <p:nvPicPr>
          <p:cNvPr id="5" name="Shape 128"/>
          <p:cNvPicPr preferRelativeResize="0"/>
          <p:nvPr/>
        </p:nvPicPr>
        <p:blipFill>
          <a:blip r:embed="rId3">
            <a:alphaModFix/>
          </a:blip>
          <a:stretch>
            <a:fillRect/>
          </a:stretch>
        </p:blipFill>
        <p:spPr>
          <a:xfrm>
            <a:off x="5853531" y="126574"/>
            <a:ext cx="2856846" cy="953773"/>
          </a:xfrm>
          <a:prstGeom prst="rect">
            <a:avLst/>
          </a:prstGeom>
          <a:noFill/>
          <a:ln>
            <a:noFill/>
          </a:ln>
        </p:spPr>
      </p:pic>
      <p:pic>
        <p:nvPicPr>
          <p:cNvPr id="7" name="Picture 6" descr="Screen Shot 2015-02-25 at 2.35.36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094" y="1165131"/>
            <a:ext cx="3180392" cy="2030752"/>
          </a:xfrm>
          <a:prstGeom prst="rect">
            <a:avLst/>
          </a:prstGeom>
        </p:spPr>
      </p:pic>
      <p:pic>
        <p:nvPicPr>
          <p:cNvPr id="8" name="Picture 7" descr="Screen Shot 2015-02-25 at 2.35.48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8600" y="3563745"/>
            <a:ext cx="3373343" cy="1468836"/>
          </a:xfrm>
          <a:prstGeom prst="rect">
            <a:avLst/>
          </a:prstGeom>
        </p:spPr>
      </p:pic>
      <p:pic>
        <p:nvPicPr>
          <p:cNvPr id="9" name="Picture 8" descr="Screen Shot 2015-02-25 at 2.36.05 A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7739" y="1199442"/>
            <a:ext cx="2730918" cy="1996441"/>
          </a:xfrm>
          <a:prstGeom prst="rect">
            <a:avLst/>
          </a:prstGeom>
        </p:spPr>
      </p:pic>
      <p:pic>
        <p:nvPicPr>
          <p:cNvPr id="10" name="Picture 9" descr="Screen Shot 2015-02-25 at 2.35.57 A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0094" y="3289060"/>
            <a:ext cx="2574455" cy="1743521"/>
          </a:xfrm>
          <a:prstGeom prst="rect">
            <a:avLst/>
          </a:prstGeom>
        </p:spPr>
      </p:pic>
      <p:pic>
        <p:nvPicPr>
          <p:cNvPr id="6" name="Picture 5" descr="Screen Shot 2015-02-25 at 2.35.26 AM.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01947" y="1063378"/>
            <a:ext cx="4263704" cy="4005610"/>
          </a:xfrm>
          <a:prstGeom prst="rect">
            <a:avLst/>
          </a:prstGeom>
        </p:spPr>
      </p:pic>
    </p:spTree>
    <p:extLst>
      <p:ext uri="{BB962C8B-B14F-4D97-AF65-F5344CB8AC3E}">
        <p14:creationId xmlns:p14="http://schemas.microsoft.com/office/powerpoint/2010/main" val="649318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609600" y="-175021"/>
            <a:ext cx="8229600" cy="857400"/>
          </a:xfrm>
          <a:prstGeom prst="rect">
            <a:avLst/>
          </a:prstGeom>
        </p:spPr>
        <p:txBody>
          <a:bodyPr lIns="91425" tIns="91425" rIns="91425" bIns="91425" anchor="b" anchorCtr="0">
            <a:noAutofit/>
          </a:bodyPr>
          <a:lstStyle/>
          <a:p>
            <a:pPr>
              <a:spcBef>
                <a:spcPts val="0"/>
              </a:spcBef>
              <a:buNone/>
            </a:pPr>
            <a:r>
              <a:rPr lang="en" sz="2400" dirty="0"/>
              <a:t>GRITS: Global Rapid Identification Tool System</a:t>
            </a:r>
          </a:p>
        </p:txBody>
      </p:sp>
      <p:sp>
        <p:nvSpPr>
          <p:cNvPr id="24" name="Shape 24"/>
          <p:cNvSpPr txBox="1">
            <a:spLocks noGrp="1"/>
          </p:cNvSpPr>
          <p:nvPr>
            <p:ph type="body" idx="1"/>
          </p:nvPr>
        </p:nvSpPr>
        <p:spPr>
          <a:xfrm>
            <a:off x="624750" y="512825"/>
            <a:ext cx="7894500" cy="686399"/>
          </a:xfrm>
          <a:prstGeom prst="rect">
            <a:avLst/>
          </a:prstGeom>
        </p:spPr>
        <p:txBody>
          <a:bodyPr lIns="91425" tIns="91425" rIns="91425" bIns="91425" anchor="t" anchorCtr="0">
            <a:noAutofit/>
          </a:bodyPr>
          <a:lstStyle/>
          <a:p>
            <a:pPr rtl="0">
              <a:spcBef>
                <a:spcPts val="0"/>
              </a:spcBef>
              <a:buNone/>
            </a:pPr>
            <a:r>
              <a:rPr lang="en" sz="1700" dirty="0">
                <a:solidFill>
                  <a:schemeClr val="dk1"/>
                </a:solidFill>
              </a:rPr>
              <a:t>Combines natural language processing and machine learning algorithms with expert networks to apply the sciences of disease ecology and epidemiology to diagnosing big data for near-real-time disease situation awareness.</a:t>
            </a:r>
          </a:p>
          <a:p>
            <a:pPr lvl="0" rtl="0">
              <a:spcBef>
                <a:spcPts val="0"/>
              </a:spcBef>
              <a:buNone/>
            </a:pPr>
            <a:endParaRPr sz="1100" dirty="0">
              <a:solidFill>
                <a:schemeClr val="dk1"/>
              </a:solidFill>
            </a:endParaRPr>
          </a:p>
          <a:p>
            <a:pPr lvl="0" rtl="0">
              <a:spcBef>
                <a:spcPts val="0"/>
              </a:spcBef>
              <a:buNone/>
            </a:pPr>
            <a:endParaRPr sz="1100" dirty="0">
              <a:solidFill>
                <a:schemeClr val="dk1"/>
              </a:solidFill>
            </a:endParaRPr>
          </a:p>
          <a:p>
            <a:pPr lvl="0">
              <a:spcBef>
                <a:spcPts val="0"/>
              </a:spcBef>
              <a:buClr>
                <a:schemeClr val="dk1"/>
              </a:buClr>
              <a:buFont typeface="Arial"/>
              <a:buNone/>
            </a:pPr>
            <a:endParaRPr sz="1100" dirty="0">
              <a:solidFill>
                <a:schemeClr val="dk1"/>
              </a:solidFill>
            </a:endParaRPr>
          </a:p>
        </p:txBody>
      </p:sp>
      <p:pic>
        <p:nvPicPr>
          <p:cNvPr id="25" name="Shape 25"/>
          <p:cNvPicPr preferRelativeResize="0"/>
          <p:nvPr/>
        </p:nvPicPr>
        <p:blipFill>
          <a:blip r:embed="rId3">
            <a:alphaModFix/>
          </a:blip>
          <a:stretch>
            <a:fillRect/>
          </a:stretch>
        </p:blipFill>
        <p:spPr>
          <a:xfrm>
            <a:off x="7059539" y="4847950"/>
            <a:ext cx="920199" cy="219749"/>
          </a:xfrm>
          <a:prstGeom prst="rect">
            <a:avLst/>
          </a:prstGeom>
          <a:noFill/>
          <a:ln>
            <a:noFill/>
          </a:ln>
        </p:spPr>
      </p:pic>
      <p:pic>
        <p:nvPicPr>
          <p:cNvPr id="26" name="Shape 26"/>
          <p:cNvPicPr preferRelativeResize="0"/>
          <p:nvPr/>
        </p:nvPicPr>
        <p:blipFill>
          <a:blip r:embed="rId4">
            <a:alphaModFix/>
          </a:blip>
          <a:stretch>
            <a:fillRect/>
          </a:stretch>
        </p:blipFill>
        <p:spPr>
          <a:xfrm>
            <a:off x="8335284" y="4792741"/>
            <a:ext cx="535186" cy="327750"/>
          </a:xfrm>
          <a:prstGeom prst="rect">
            <a:avLst/>
          </a:prstGeom>
          <a:noFill/>
          <a:ln>
            <a:noFill/>
          </a:ln>
        </p:spPr>
      </p:pic>
      <p:pic>
        <p:nvPicPr>
          <p:cNvPr id="27" name="Shape 27"/>
          <p:cNvPicPr preferRelativeResize="0"/>
          <p:nvPr/>
        </p:nvPicPr>
        <p:blipFill>
          <a:blip r:embed="rId5">
            <a:alphaModFix/>
          </a:blip>
          <a:stretch>
            <a:fillRect/>
          </a:stretch>
        </p:blipFill>
        <p:spPr>
          <a:xfrm>
            <a:off x="8186943" y="4464991"/>
            <a:ext cx="983250" cy="327750"/>
          </a:xfrm>
          <a:prstGeom prst="rect">
            <a:avLst/>
          </a:prstGeom>
          <a:noFill/>
          <a:ln>
            <a:noFill/>
          </a:ln>
        </p:spPr>
      </p:pic>
      <p:pic>
        <p:nvPicPr>
          <p:cNvPr id="28" name="Shape 28"/>
          <p:cNvPicPr preferRelativeResize="0"/>
          <p:nvPr/>
        </p:nvPicPr>
        <p:blipFill>
          <a:blip r:embed="rId6">
            <a:alphaModFix/>
          </a:blip>
          <a:stretch>
            <a:fillRect/>
          </a:stretch>
        </p:blipFill>
        <p:spPr>
          <a:xfrm>
            <a:off x="209975" y="205975"/>
            <a:ext cx="327750" cy="327750"/>
          </a:xfrm>
          <a:prstGeom prst="rect">
            <a:avLst/>
          </a:prstGeom>
          <a:noFill/>
          <a:ln>
            <a:noFill/>
          </a:ln>
        </p:spPr>
      </p:pic>
      <p:sp>
        <p:nvSpPr>
          <p:cNvPr id="29" name="Shape 29"/>
          <p:cNvSpPr txBox="1"/>
          <p:nvPr/>
        </p:nvSpPr>
        <p:spPr>
          <a:xfrm>
            <a:off x="514775" y="4381225"/>
            <a:ext cx="5751899" cy="686399"/>
          </a:xfrm>
          <a:prstGeom prst="rect">
            <a:avLst/>
          </a:prstGeom>
          <a:noFill/>
          <a:ln>
            <a:noFill/>
          </a:ln>
        </p:spPr>
        <p:txBody>
          <a:bodyPr lIns="91425" tIns="91425" rIns="91425" bIns="91425" anchor="t" anchorCtr="0">
            <a:noAutofit/>
          </a:bodyPr>
          <a:lstStyle/>
          <a:p>
            <a:pPr>
              <a:spcBef>
                <a:spcPts val="0"/>
              </a:spcBef>
              <a:buNone/>
            </a:pPr>
            <a:r>
              <a:rPr lang="en" sz="1800" b="1"/>
              <a:t>Applications</a:t>
            </a:r>
            <a:r>
              <a:rPr lang="en" sz="1800"/>
              <a:t>: risk mapping, outbreak prediction, decision support, early warning of microbial threats</a:t>
            </a:r>
          </a:p>
        </p:txBody>
      </p:sp>
      <p:sp>
        <p:nvSpPr>
          <p:cNvPr id="30" name="Shape 30"/>
          <p:cNvSpPr/>
          <p:nvPr/>
        </p:nvSpPr>
        <p:spPr>
          <a:xfrm>
            <a:off x="285425" y="2142650"/>
            <a:ext cx="2745000" cy="686399"/>
          </a:xfrm>
          <a:prstGeom prst="roundRect">
            <a:avLst>
              <a:gd name="adj" fmla="val 16667"/>
            </a:avLst>
          </a:prstGeom>
          <a:solidFill>
            <a:srgbClr val="93C47D"/>
          </a:solidFill>
          <a:ln w="19050" cap="flat">
            <a:solidFill>
              <a:srgbClr val="000000"/>
            </a:solidFill>
            <a:prstDash val="solid"/>
            <a:round/>
            <a:headEnd type="none" w="med" len="med"/>
            <a:tailEnd type="none" w="med" len="med"/>
          </a:ln>
        </p:spPr>
        <p:txBody>
          <a:bodyPr lIns="91425" tIns="91425" rIns="91425" bIns="91425" anchor="ctr" anchorCtr="0">
            <a:noAutofit/>
          </a:bodyPr>
          <a:lstStyle/>
          <a:p>
            <a:pPr algn="ctr">
              <a:spcBef>
                <a:spcPts val="0"/>
              </a:spcBef>
              <a:buNone/>
            </a:pPr>
            <a:r>
              <a:rPr lang="en" sz="1800" b="1"/>
              <a:t>Differential Diagnosis</a:t>
            </a:r>
          </a:p>
        </p:txBody>
      </p:sp>
      <p:sp>
        <p:nvSpPr>
          <p:cNvPr id="31" name="Shape 31"/>
          <p:cNvSpPr/>
          <p:nvPr/>
        </p:nvSpPr>
        <p:spPr>
          <a:xfrm>
            <a:off x="6325375" y="1533050"/>
            <a:ext cx="2745000" cy="686399"/>
          </a:xfrm>
          <a:prstGeom prst="roundRect">
            <a:avLst>
              <a:gd name="adj" fmla="val 16667"/>
            </a:avLst>
          </a:prstGeom>
          <a:solidFill>
            <a:srgbClr val="93C47D"/>
          </a:solidFill>
          <a:ln w="19050" cap="flat">
            <a:solidFill>
              <a:srgbClr val="000000"/>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 sz="1800" b="1"/>
              <a:t>Recommendation</a:t>
            </a:r>
          </a:p>
        </p:txBody>
      </p:sp>
      <p:sp>
        <p:nvSpPr>
          <p:cNvPr id="32" name="Shape 32"/>
          <p:cNvSpPr/>
          <p:nvPr/>
        </p:nvSpPr>
        <p:spPr>
          <a:xfrm>
            <a:off x="3305400" y="1837850"/>
            <a:ext cx="2745000" cy="686399"/>
          </a:xfrm>
          <a:prstGeom prst="roundRect">
            <a:avLst>
              <a:gd name="adj" fmla="val 16667"/>
            </a:avLst>
          </a:prstGeom>
          <a:solidFill>
            <a:srgbClr val="93C47D"/>
          </a:solidFill>
          <a:ln w="19050" cap="flat">
            <a:solidFill>
              <a:srgbClr val="000000"/>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 sz="1800" b="1"/>
              <a:t>Information Extraction</a:t>
            </a:r>
          </a:p>
        </p:txBody>
      </p:sp>
      <p:pic>
        <p:nvPicPr>
          <p:cNvPr id="33" name="Shape 33"/>
          <p:cNvPicPr preferRelativeResize="0"/>
          <p:nvPr/>
        </p:nvPicPr>
        <p:blipFill>
          <a:blip r:embed="rId7">
            <a:alphaModFix/>
          </a:blip>
          <a:stretch>
            <a:fillRect/>
          </a:stretch>
        </p:blipFill>
        <p:spPr>
          <a:xfrm>
            <a:off x="285421" y="3067200"/>
            <a:ext cx="2717002" cy="1157874"/>
          </a:xfrm>
          <a:prstGeom prst="rect">
            <a:avLst/>
          </a:prstGeom>
          <a:noFill/>
          <a:ln w="19050" cap="flat">
            <a:solidFill>
              <a:srgbClr val="000000"/>
            </a:solidFill>
            <a:prstDash val="solid"/>
            <a:round/>
            <a:headEnd type="none" w="med" len="med"/>
            <a:tailEnd type="none" w="med" len="med"/>
          </a:ln>
        </p:spPr>
      </p:pic>
      <p:pic>
        <p:nvPicPr>
          <p:cNvPr id="34" name="Shape 34"/>
          <p:cNvPicPr preferRelativeResize="0"/>
          <p:nvPr/>
        </p:nvPicPr>
        <p:blipFill>
          <a:blip r:embed="rId8">
            <a:alphaModFix/>
          </a:blip>
          <a:stretch>
            <a:fillRect/>
          </a:stretch>
        </p:blipFill>
        <p:spPr>
          <a:xfrm>
            <a:off x="3348750" y="2797600"/>
            <a:ext cx="2701650" cy="1032116"/>
          </a:xfrm>
          <a:prstGeom prst="rect">
            <a:avLst/>
          </a:prstGeom>
          <a:noFill/>
          <a:ln w="19050" cap="flat">
            <a:solidFill>
              <a:srgbClr val="000000"/>
            </a:solidFill>
            <a:prstDash val="solid"/>
            <a:round/>
            <a:headEnd type="none" w="med" len="med"/>
            <a:tailEnd type="none" w="med" len="med"/>
          </a:ln>
        </p:spPr>
      </p:pic>
      <p:pic>
        <p:nvPicPr>
          <p:cNvPr id="35" name="Shape 35"/>
          <p:cNvPicPr preferRelativeResize="0"/>
          <p:nvPr/>
        </p:nvPicPr>
        <p:blipFill>
          <a:blip r:embed="rId9">
            <a:alphaModFix/>
          </a:blip>
          <a:stretch>
            <a:fillRect/>
          </a:stretch>
        </p:blipFill>
        <p:spPr>
          <a:xfrm>
            <a:off x="6372225" y="2368050"/>
            <a:ext cx="2716999" cy="1761001"/>
          </a:xfrm>
          <a:prstGeom prst="rect">
            <a:avLst/>
          </a:prstGeom>
          <a:noFill/>
          <a:ln w="28575" cap="flat">
            <a:solidFill>
              <a:schemeClr val="dk2"/>
            </a:solidFill>
            <a:prstDash val="solid"/>
            <a:round/>
            <a:headEnd type="none" w="med" len="med"/>
            <a:tailEnd type="none" w="med" len="med"/>
          </a:ln>
        </p:spPr>
      </p:pic>
      <p:pic>
        <p:nvPicPr>
          <p:cNvPr id="16" name="Shape 128"/>
          <p:cNvPicPr preferRelativeResize="0"/>
          <p:nvPr/>
        </p:nvPicPr>
        <p:blipFill>
          <a:blip r:embed="rId10">
            <a:alphaModFix/>
          </a:blip>
          <a:stretch>
            <a:fillRect/>
          </a:stretch>
        </p:blipFill>
        <p:spPr>
          <a:xfrm>
            <a:off x="7059539" y="4464991"/>
            <a:ext cx="1127404" cy="343199"/>
          </a:xfrm>
          <a:prstGeom prst="rect">
            <a:avLst/>
          </a:prstGeom>
          <a:noFill/>
          <a:ln>
            <a:noFill/>
          </a:ln>
        </p:spPr>
      </p:pic>
    </p:spTree>
    <p:extLst>
      <p:ext uri="{BB962C8B-B14F-4D97-AF65-F5344CB8AC3E}">
        <p14:creationId xmlns:p14="http://schemas.microsoft.com/office/powerpoint/2010/main" val="3114116517"/>
      </p:ext>
    </p:extLst>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pic>
        <p:nvPicPr>
          <p:cNvPr id="40" name="Shape 40"/>
          <p:cNvPicPr preferRelativeResize="0"/>
          <p:nvPr/>
        </p:nvPicPr>
        <p:blipFill>
          <a:blip r:embed="rId3">
            <a:alphaModFix/>
          </a:blip>
          <a:stretch>
            <a:fillRect/>
          </a:stretch>
        </p:blipFill>
        <p:spPr>
          <a:xfrm>
            <a:off x="603725" y="81200"/>
            <a:ext cx="7911399" cy="4965324"/>
          </a:xfrm>
          <a:prstGeom prst="rect">
            <a:avLst/>
          </a:prstGeom>
          <a:noFill/>
          <a:ln w="19050" cap="flat">
            <a:solidFill>
              <a:srgbClr val="000000"/>
            </a:solidFill>
            <a:prstDash val="solid"/>
            <a:round/>
            <a:headEnd type="none" w="med" len="med"/>
            <a:tailEnd type="none" w="med" len="med"/>
          </a:ln>
        </p:spPr>
      </p:pic>
    </p:spTree>
    <p:extLst>
      <p:ext uri="{BB962C8B-B14F-4D97-AF65-F5344CB8AC3E}">
        <p14:creationId xmlns:p14="http://schemas.microsoft.com/office/powerpoint/2010/main" val="2433956327"/>
      </p:ext>
    </p:extLst>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p:nvPr/>
        </p:nvSpPr>
        <p:spPr>
          <a:xfrm>
            <a:off x="294975" y="267925"/>
            <a:ext cx="8318100" cy="641399"/>
          </a:xfrm>
          <a:prstGeom prst="rect">
            <a:avLst/>
          </a:prstGeom>
          <a:noFill/>
          <a:ln>
            <a:noFill/>
          </a:ln>
        </p:spPr>
        <p:txBody>
          <a:bodyPr lIns="91425" tIns="91425" rIns="91425" bIns="91425" anchor="t" anchorCtr="0">
            <a:noAutofit/>
          </a:bodyPr>
          <a:lstStyle/>
          <a:p>
            <a:pPr>
              <a:spcBef>
                <a:spcPts val="0"/>
              </a:spcBef>
              <a:buNone/>
            </a:pPr>
            <a:r>
              <a:rPr lang="en-US" sz="3600" b="1" dirty="0" smtClean="0"/>
              <a:t>Recent </a:t>
            </a:r>
            <a:r>
              <a:rPr lang="en" sz="3600" b="1" dirty="0" smtClean="0"/>
              <a:t>Enhancement</a:t>
            </a:r>
            <a:r>
              <a:rPr lang="en-US" sz="3600" b="1" dirty="0" smtClean="0"/>
              <a:t>s</a:t>
            </a:r>
            <a:endParaRPr lang="en" sz="3600" b="1" dirty="0"/>
          </a:p>
        </p:txBody>
      </p:sp>
      <p:sp>
        <p:nvSpPr>
          <p:cNvPr id="137" name="Shape 137"/>
          <p:cNvSpPr txBox="1"/>
          <p:nvPr/>
        </p:nvSpPr>
        <p:spPr>
          <a:xfrm>
            <a:off x="542750" y="1245250"/>
            <a:ext cx="7869300" cy="3398099"/>
          </a:xfrm>
          <a:prstGeom prst="rect">
            <a:avLst/>
          </a:prstGeom>
          <a:noFill/>
          <a:ln>
            <a:noFill/>
          </a:ln>
        </p:spPr>
        <p:txBody>
          <a:bodyPr lIns="91425" tIns="91425" rIns="91425" bIns="91425" anchor="t" anchorCtr="0">
            <a:noAutofit/>
          </a:bodyPr>
          <a:lstStyle/>
          <a:p>
            <a:pPr marL="457200" lvl="0" indent="-457200" rtl="0">
              <a:spcBef>
                <a:spcPts val="0"/>
              </a:spcBef>
              <a:buClr>
                <a:srgbClr val="000000"/>
              </a:buClr>
              <a:buSzPct val="100000"/>
              <a:buFont typeface="Arial"/>
              <a:buAutoNum type="arabicPeriod"/>
            </a:pPr>
            <a:r>
              <a:rPr lang="en" sz="3600" dirty="0"/>
              <a:t>Media diagnostic tool - GRITS.md</a:t>
            </a:r>
          </a:p>
          <a:p>
            <a:pPr marL="457200" lvl="0" indent="-457200" rtl="0">
              <a:spcBef>
                <a:spcPts val="0"/>
              </a:spcBef>
              <a:buClr>
                <a:srgbClr val="000000"/>
              </a:buClr>
              <a:buSzPct val="100000"/>
              <a:buFont typeface="Arial"/>
              <a:buAutoNum type="arabicPeriod"/>
            </a:pPr>
            <a:r>
              <a:rPr lang="en" sz="3600" dirty="0"/>
              <a:t>Network of experts - GRITS.net</a:t>
            </a:r>
          </a:p>
          <a:p>
            <a:pPr marL="457200" lvl="0" indent="-457200" rtl="0">
              <a:spcBef>
                <a:spcPts val="0"/>
              </a:spcBef>
              <a:buClr>
                <a:srgbClr val="000000"/>
              </a:buClr>
              <a:buSzPct val="100000"/>
              <a:buFont typeface="Arial"/>
              <a:buAutoNum type="arabicPeriod"/>
            </a:pPr>
            <a:r>
              <a:rPr lang="en" sz="3600" dirty="0"/>
              <a:t>Infrastructure - GRITS.db</a:t>
            </a:r>
          </a:p>
          <a:p>
            <a:pPr marL="457200" lvl="0" indent="-457200">
              <a:spcBef>
                <a:spcPts val="0"/>
              </a:spcBef>
              <a:buClr>
                <a:srgbClr val="000000"/>
              </a:buClr>
              <a:buSzPct val="100000"/>
              <a:buFont typeface="Arial"/>
              <a:buAutoNum type="arabicPeriod"/>
            </a:pPr>
            <a:r>
              <a:rPr lang="en-US" sz="3600" dirty="0" smtClean="0"/>
              <a:t>Emerging Infectious Disease Repository</a:t>
            </a:r>
            <a:r>
              <a:rPr lang="en" sz="3600" dirty="0" smtClean="0"/>
              <a:t>- </a:t>
            </a:r>
            <a:r>
              <a:rPr lang="en-US" sz="3600" dirty="0" err="1" smtClean="0"/>
              <a:t>Eidr</a:t>
            </a:r>
            <a:endParaRPr lang="en" sz="3600" dirty="0"/>
          </a:p>
        </p:txBody>
      </p:sp>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p:nvPr/>
        </p:nvSpPr>
        <p:spPr>
          <a:xfrm>
            <a:off x="660725" y="1895175"/>
            <a:ext cx="8306400" cy="967499"/>
          </a:xfrm>
          <a:prstGeom prst="rect">
            <a:avLst/>
          </a:prstGeom>
          <a:noFill/>
          <a:ln>
            <a:noFill/>
          </a:ln>
        </p:spPr>
        <p:txBody>
          <a:bodyPr lIns="91425" tIns="91425" rIns="91425" bIns="91425" anchor="t" anchorCtr="0">
            <a:noAutofit/>
          </a:bodyPr>
          <a:lstStyle/>
          <a:p>
            <a:pPr marL="457200" lvl="0" indent="-457200">
              <a:spcBef>
                <a:spcPts val="0"/>
              </a:spcBef>
              <a:buClr>
                <a:schemeClr val="dk1"/>
              </a:buClr>
              <a:buSzPct val="100000"/>
              <a:buFont typeface="Arial"/>
              <a:buAutoNum type="arabicPeriod"/>
            </a:pPr>
            <a:r>
              <a:rPr lang="en" sz="3600">
                <a:solidFill>
                  <a:schemeClr val="dk1"/>
                </a:solidFill>
              </a:rPr>
              <a:t>Media diagnostic tool - GRITS.md</a:t>
            </a:r>
          </a:p>
        </p:txBody>
      </p:sp>
      <p:pic>
        <p:nvPicPr>
          <p:cNvPr id="4" name="Shape 128"/>
          <p:cNvPicPr preferRelativeResize="0"/>
          <p:nvPr/>
        </p:nvPicPr>
        <p:blipFill>
          <a:blip r:embed="rId3">
            <a:alphaModFix/>
          </a:blip>
          <a:stretch>
            <a:fillRect/>
          </a:stretch>
        </p:blipFill>
        <p:spPr>
          <a:xfrm>
            <a:off x="5853531" y="126574"/>
            <a:ext cx="2856846" cy="953773"/>
          </a:xfrm>
          <a:prstGeom prst="rect">
            <a:avLst/>
          </a:prstGeom>
          <a:noFill/>
          <a:ln>
            <a:noFill/>
          </a:ln>
        </p:spPr>
      </p:pic>
    </p:spTree>
  </p:cSld>
  <p:clrMapOvr>
    <a:masterClrMapping/>
  </p:clrMapOvr>
  <p:transition xmlns:p14="http://schemas.microsoft.com/office/powerpoint/2010/main" spd="slow">
    <p:cut/>
  </p:transition>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1276</Words>
  <Application>Microsoft Macintosh PowerPoint</Application>
  <PresentationFormat>On-screen Show (16:9)</PresentationFormat>
  <Paragraphs>176</Paragraphs>
  <Slides>49</Slides>
  <Notes>48</Notes>
  <HiddenSlides>0</HiddenSlides>
  <MMClips>0</MMClips>
  <ScaleCrop>false</ScaleCrop>
  <HeadingPairs>
    <vt:vector size="4" baseType="variant">
      <vt:variant>
        <vt:lpstr>Theme</vt:lpstr>
      </vt:variant>
      <vt:variant>
        <vt:i4>3</vt:i4>
      </vt:variant>
      <vt:variant>
        <vt:lpstr>Slide Titles</vt:lpstr>
      </vt:variant>
      <vt:variant>
        <vt:i4>49</vt:i4>
      </vt:variant>
    </vt:vector>
  </HeadingPairs>
  <TitlesOfParts>
    <vt:vector size="52" baseType="lpstr">
      <vt:lpstr>simple-light</vt:lpstr>
      <vt:lpstr>Custom Theme</vt:lpstr>
      <vt:lpstr>Office Theme</vt:lpstr>
      <vt:lpstr>Global Rapid Identification Tool System</vt:lpstr>
      <vt:lpstr>GRITS Partners</vt:lpstr>
      <vt:lpstr>Summary</vt:lpstr>
      <vt:lpstr>Who We Are</vt:lpstr>
      <vt:lpstr>What We Do</vt:lpstr>
      <vt:lpstr>GRITS: Global Rapid Identification Tool 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Rapid Identification Tool System</dc:title>
  <cp:lastModifiedBy>Andrew Huff</cp:lastModifiedBy>
  <cp:revision>22</cp:revision>
  <dcterms:modified xsi:type="dcterms:W3CDTF">2015-02-25T12:21:41Z</dcterms:modified>
</cp:coreProperties>
</file>